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3" r:id="rId2"/>
    <p:sldId id="256" r:id="rId3"/>
    <p:sldId id="264" r:id="rId4"/>
    <p:sldId id="266" r:id="rId5"/>
    <p:sldId id="268" r:id="rId6"/>
    <p:sldId id="269" r:id="rId7"/>
    <p:sldId id="270" r:id="rId8"/>
    <p:sldId id="271" r:id="rId9"/>
    <p:sldId id="287" r:id="rId10"/>
    <p:sldId id="275" r:id="rId11"/>
    <p:sldId id="272" r:id="rId12"/>
    <p:sldId id="288" r:id="rId13"/>
    <p:sldId id="289" r:id="rId14"/>
    <p:sldId id="286" r:id="rId15"/>
    <p:sldId id="277" r:id="rId16"/>
    <p:sldId id="278" r:id="rId17"/>
    <p:sldId id="280" r:id="rId18"/>
    <p:sldId id="281" r:id="rId19"/>
    <p:sldId id="282" r:id="rId20"/>
    <p:sldId id="284" r:id="rId21"/>
    <p:sldId id="285" r:id="rId22"/>
    <p:sldId id="26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61" autoAdjust="0"/>
    <p:restoredTop sz="82016" autoAdjust="0"/>
  </p:normalViewPr>
  <p:slideViewPr>
    <p:cSldViewPr snapToGrid="0" snapToObjects="1" showGuides="1">
      <p:cViewPr varScale="1">
        <p:scale>
          <a:sx n="81" d="100"/>
          <a:sy n="81" d="100"/>
        </p:scale>
        <p:origin x="768" y="40"/>
      </p:cViewPr>
      <p:guideLst>
        <p:guide orient="horz" pos="2160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C3A18-4237-3749-8EC2-71BFDDB43EA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1D216-F667-B240-B85D-3CF401E3C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7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37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7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40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02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68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55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50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7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17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8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the principles of pitot tube, we should start from the basic concepts in fluid kinematics.</a:t>
            </a:r>
          </a:p>
          <a:p>
            <a:endParaRPr lang="en-US" dirty="0"/>
          </a:p>
          <a:p>
            <a:r>
              <a:rPr lang="en-US" dirty="0"/>
              <a:t>Eulerian is usually the easier way to describe a flow.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4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eulerian</a:t>
            </a:r>
            <a:r>
              <a:rPr lang="en-US" dirty="0"/>
              <a:t> flow description,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curvilinear </a:t>
            </a:r>
            <a:r>
              <a:rPr lang="en-US" dirty="0" err="1"/>
              <a:t>coord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a certain streamline, s is the 1D streamline coordinate to describe the position on that streamline.</a:t>
            </a:r>
          </a:p>
          <a:p>
            <a:r>
              <a:rPr lang="en-US" dirty="0"/>
              <a:t>t is time.</a:t>
            </a:r>
          </a:p>
          <a:p>
            <a:r>
              <a:rPr lang="en-US" dirty="0" err="1"/>
              <a:t>e_t</a:t>
            </a:r>
            <a:r>
              <a:rPr lang="en-US" dirty="0"/>
              <a:t> describes the unit directional vector tangential to the streamline, and by definition, it also represents the local velocity direction. </a:t>
            </a:r>
          </a:p>
          <a:p>
            <a:endParaRPr lang="en-US" dirty="0"/>
          </a:p>
          <a:p>
            <a:r>
              <a:rPr lang="en-US" dirty="0"/>
              <a:t>So the velocity field can be expressed in this 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viscous force is like the friction force exerted on the cylindrical element due to the fluid motion.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5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7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neglect that term if you are measuring the liquid velocity instead of air velocity, (putting pitot tube in another liquid)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1D216-F667-B240-B85D-3CF401E3CB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422-7478-AC42-955D-D24EDEF074B1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5EA46-B66A-3142-AC70-57DBC8BA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04D-3C2B-2746-9A05-425AD8097D6C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4350-285A-2848-A3EA-86140237640C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1C4D-BCC2-4645-88D9-E284023383F8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5EA46-B66A-3142-AC70-57DBC8BA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FD1B3-7FF4-9149-8B73-8BC17B88B809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5EA46-B66A-3142-AC70-57DBC8BA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9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F658-9778-4A49-923E-9D1344BB2951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3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EE06-AC7B-6841-871E-6EAA4C32C017}" type="datetime1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2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B28-0A7B-E24E-8B55-A067B1FA0D6C}" type="datetime1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3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509B-C4F0-2449-87DB-A6AB3358239A}" type="datetime1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8F23-1FA6-B646-B63F-EB10E8B44942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1E6BB-72A5-1A4F-A908-ED8534ACA082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D1E6-F5C9-874A-8CCC-339C0F0BDDBF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5EA46-B66A-3142-AC70-57DBC8BA76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1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;p21">
            <a:extLst>
              <a:ext uri="{FF2B5EF4-FFF2-40B4-BE49-F238E27FC236}">
                <a16:creationId xmlns:a16="http://schemas.microsoft.com/office/drawing/2014/main" id="{F6C8825B-10B1-4F72-96A8-E390381421A4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;p21">
            <a:extLst>
              <a:ext uri="{FF2B5EF4-FFF2-40B4-BE49-F238E27FC236}">
                <a16:creationId xmlns:a16="http://schemas.microsoft.com/office/drawing/2014/main" id="{791C90A8-F34E-4484-BB34-03B0B7673EFE}"/>
              </a:ext>
            </a:extLst>
          </p:cNvPr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sldNum" idx="12"/>
          </p:nvPr>
        </p:nvSpPr>
        <p:spPr>
          <a:xfrm>
            <a:off x="10879975" y="6494301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608" y="181278"/>
            <a:ext cx="3187700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0;p8">
            <a:extLst>
              <a:ext uri="{FF2B5EF4-FFF2-40B4-BE49-F238E27FC236}">
                <a16:creationId xmlns:a16="http://schemas.microsoft.com/office/drawing/2014/main" id="{7995E582-7656-4857-97B3-DA4706E1C88A}"/>
              </a:ext>
            </a:extLst>
          </p:cNvPr>
          <p:cNvSpPr txBox="1">
            <a:spLocks/>
          </p:cNvSpPr>
          <p:nvPr/>
        </p:nvSpPr>
        <p:spPr>
          <a:xfrm>
            <a:off x="498070" y="1064006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MAE 224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Lab 2</a:t>
            </a:r>
            <a:br>
              <a:rPr lang="en-US" dirty="0"/>
            </a:br>
            <a:r>
              <a:rPr lang="en-US" dirty="0"/>
              <a:t>Velocity and Pressure</a:t>
            </a:r>
          </a:p>
        </p:txBody>
      </p:sp>
      <p:pic>
        <p:nvPicPr>
          <p:cNvPr id="7" name="Google Shape;163;p8">
            <a:extLst>
              <a:ext uri="{FF2B5EF4-FFF2-40B4-BE49-F238E27FC236}">
                <a16:creationId xmlns:a16="http://schemas.microsoft.com/office/drawing/2014/main" id="{9CB91330-1F0B-41B1-AEED-B51123F21A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6608" y="201598"/>
            <a:ext cx="3187700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2BB88B-EC44-4179-947F-861A24A3F547}"/>
              </a:ext>
            </a:extLst>
          </p:cNvPr>
          <p:cNvSpPr/>
          <p:nvPr/>
        </p:nvSpPr>
        <p:spPr>
          <a:xfrm>
            <a:off x="6092840" y="572004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2021.2.22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4936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Manometer: pressure measurement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69BC43-DFAC-4C4C-BD20-DC0BEFCE5BAC}"/>
              </a:ext>
            </a:extLst>
          </p:cNvPr>
          <p:cNvGrpSpPr/>
          <p:nvPr/>
        </p:nvGrpSpPr>
        <p:grpSpPr>
          <a:xfrm>
            <a:off x="-33854" y="831131"/>
            <a:ext cx="5343345" cy="4453268"/>
            <a:chOff x="3455" y="1568975"/>
            <a:chExt cx="5343345" cy="44532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399B2C-393E-4919-86B8-A77F16B43F2D}"/>
                </a:ext>
              </a:extLst>
            </p:cNvPr>
            <p:cNvGrpSpPr/>
            <p:nvPr/>
          </p:nvGrpSpPr>
          <p:grpSpPr>
            <a:xfrm>
              <a:off x="3455" y="1568975"/>
              <a:ext cx="5343345" cy="4453268"/>
              <a:chOff x="5897957" y="3060127"/>
              <a:chExt cx="4150212" cy="3807241"/>
            </a:xfrm>
          </p:grpSpPr>
          <p:pic>
            <p:nvPicPr>
              <p:cNvPr id="17" name="Google Shape;172;p9">
                <a:extLst>
                  <a:ext uri="{FF2B5EF4-FFF2-40B4-BE49-F238E27FC236}">
                    <a16:creationId xmlns:a16="http://schemas.microsoft.com/office/drawing/2014/main" id="{5C22DC63-75E8-43BD-9CC5-3E41A59BF5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6309549" y="3492796"/>
                <a:ext cx="3416318" cy="25509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173;p9">
                <a:extLst>
                  <a:ext uri="{FF2B5EF4-FFF2-40B4-BE49-F238E27FC236}">
                    <a16:creationId xmlns:a16="http://schemas.microsoft.com/office/drawing/2014/main" id="{5E48063B-1411-40C5-A1F1-97C6DB2E6452}"/>
                  </a:ext>
                </a:extLst>
              </p:cNvPr>
              <p:cNvSpPr txBox="1"/>
              <p:nvPr/>
            </p:nvSpPr>
            <p:spPr>
              <a:xfrm>
                <a:off x="5897957" y="6525336"/>
                <a:ext cx="4150212" cy="342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Pitot Tube </a:t>
                </a:r>
                <a:r>
                  <a:rPr lang="en-US" sz="2000" b="1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Built by Mike Vocaturo</a:t>
                </a:r>
                <a:endParaRPr sz="2000" b="1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B44DCD-694E-4A47-B181-CFAE75A3C2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2069" y="4588934"/>
              <a:ext cx="76199" cy="7923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EB03F80-3491-49AC-BD4E-D2EB91E4D7BE}"/>
                    </a:ext>
                  </a:extLst>
                </p:cNvPr>
                <p:cNvSpPr/>
                <p:nvPr/>
              </p:nvSpPr>
              <p:spPr>
                <a:xfrm rot="21119495">
                  <a:off x="1238593" y="4773868"/>
                  <a:ext cx="93923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A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ir flow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𝒂𝒊𝒓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EB03F80-3491-49AC-BD4E-D2EB91E4D7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19495">
                  <a:off x="1238593" y="4773868"/>
                  <a:ext cx="93923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357" t="-4688" r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5185A2-2EE8-4580-A56F-343D806628BA}"/>
                </a:ext>
              </a:extLst>
            </p:cNvPr>
            <p:cNvCxnSpPr>
              <a:cxnSpLocks/>
            </p:cNvCxnSpPr>
            <p:nvPr/>
          </p:nvCxnSpPr>
          <p:spPr>
            <a:xfrm>
              <a:off x="908269" y="2765688"/>
              <a:ext cx="1309999" cy="4601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3393CD-ED09-4563-A060-657BF7B69A4F}"/>
                </a:ext>
              </a:extLst>
            </p:cNvPr>
            <p:cNvSpPr/>
            <p:nvPr/>
          </p:nvSpPr>
          <p:spPr>
            <a:xfrm>
              <a:off x="55580" y="2396356"/>
              <a:ext cx="17699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cs typeface="Calibri"/>
                  <a:sym typeface="Calibri"/>
                </a:rPr>
                <a:t>Stagnation point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D62010-4EF0-43C3-9FE8-BB37AB61EB9F}"/>
              </a:ext>
            </a:extLst>
          </p:cNvPr>
          <p:cNvGrpSpPr/>
          <p:nvPr/>
        </p:nvGrpSpPr>
        <p:grpSpPr>
          <a:xfrm>
            <a:off x="4476761" y="801832"/>
            <a:ext cx="4691573" cy="4989804"/>
            <a:chOff x="4660189" y="1105459"/>
            <a:chExt cx="4691573" cy="49898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80A2C0-1C93-4772-A05D-9DAA537511BA}"/>
                </a:ext>
              </a:extLst>
            </p:cNvPr>
            <p:cNvGrpSpPr/>
            <p:nvPr/>
          </p:nvGrpSpPr>
          <p:grpSpPr>
            <a:xfrm>
              <a:off x="4660189" y="1105459"/>
              <a:ext cx="4691573" cy="4989804"/>
              <a:chOff x="4991611" y="1277548"/>
              <a:chExt cx="4691573" cy="498980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0A29843-DB99-4227-A0D7-4807681B5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2300" y="1857842"/>
                <a:ext cx="2814338" cy="440951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9D6202-A221-48F9-AFBC-2B352D0BE727}"/>
                  </a:ext>
                </a:extLst>
              </p:cNvPr>
              <p:cNvSpPr/>
              <p:nvPr/>
            </p:nvSpPr>
            <p:spPr>
              <a:xfrm>
                <a:off x="8230222" y="1277548"/>
                <a:ext cx="145296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Open end</a:t>
                </a:r>
              </a:p>
              <a:p>
                <a:r>
                  <a:rPr lang="en-US" sz="2400" b="1" dirty="0"/>
                  <a:t>P</a:t>
                </a:r>
                <a:r>
                  <a:rPr lang="en-US" sz="2400" b="1" baseline="-25000" dirty="0"/>
                  <a:t>0 </a:t>
                </a:r>
                <a:r>
                  <a:rPr lang="en-US" sz="2400" b="1" dirty="0"/>
                  <a:t>= 1 atm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5344A96-6ADB-400A-8624-DF774014CFCD}"/>
                  </a:ext>
                </a:extLst>
              </p:cNvPr>
              <p:cNvSpPr/>
              <p:nvPr/>
            </p:nvSpPr>
            <p:spPr>
              <a:xfrm>
                <a:off x="4991611" y="1462215"/>
                <a:ext cx="2921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Connect to pitot tube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8B361D-864E-46BB-BA38-51578DA6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5351" y="2848517"/>
              <a:ext cx="428625" cy="438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E49F7FB-F3B2-417F-98FF-B990C381F000}"/>
                    </a:ext>
                  </a:extLst>
                </p:cNvPr>
                <p:cNvSpPr/>
                <p:nvPr/>
              </p:nvSpPr>
              <p:spPr>
                <a:xfrm>
                  <a:off x="8205351" y="2835069"/>
                  <a:ext cx="6559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𝜟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E49F7FB-F3B2-417F-98FF-B990C381F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5351" y="2835069"/>
                  <a:ext cx="65594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93B1F7-C5FB-46E3-A7E6-2A83D6F92545}"/>
                  </a:ext>
                </a:extLst>
              </p:cNvPr>
              <p:cNvSpPr/>
              <p:nvPr/>
            </p:nvSpPr>
            <p:spPr>
              <a:xfrm>
                <a:off x="8105608" y="4247289"/>
                <a:ext cx="3480312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𝑙𝑖𝑞𝑢𝑖𝑑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93B1F7-C5FB-46E3-A7E6-2A83D6F92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608" y="4247289"/>
                <a:ext cx="3480312" cy="13653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173;p9">
            <a:extLst>
              <a:ext uri="{FF2B5EF4-FFF2-40B4-BE49-F238E27FC236}">
                <a16:creationId xmlns:a16="http://schemas.microsoft.com/office/drawing/2014/main" id="{8EE772AE-A773-4C9B-BDA0-CB75FFE633DE}"/>
              </a:ext>
            </a:extLst>
          </p:cNvPr>
          <p:cNvSpPr txBox="1"/>
          <p:nvPr/>
        </p:nvSpPr>
        <p:spPr>
          <a:xfrm>
            <a:off x="207444" y="5481980"/>
            <a:ext cx="47365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stagnation point is at the tip of the small metal tube inside.</a:t>
            </a:r>
            <a:endParaRPr sz="2400" b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5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5792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Pitot Tube, Piezometer and Pitot Static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8363-6787-49B1-BEA0-ECAB4C62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1" y="763492"/>
            <a:ext cx="4162218" cy="5883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B93CE8-8CA3-4C43-9FFC-7260C7A85729}"/>
              </a:ext>
            </a:extLst>
          </p:cNvPr>
          <p:cNvSpPr/>
          <p:nvPr/>
        </p:nvSpPr>
        <p:spPr>
          <a:xfrm>
            <a:off x="880102" y="692471"/>
            <a:ext cx="27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Different tip designs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5D60E-91F3-4A2A-AF42-4D3DCB10A3C9}"/>
              </a:ext>
            </a:extLst>
          </p:cNvPr>
          <p:cNvSpPr/>
          <p:nvPr/>
        </p:nvSpPr>
        <p:spPr>
          <a:xfrm>
            <a:off x="3898695" y="1486567"/>
            <a:ext cx="4667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Total Pressure / Stagnation Pressure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3BABF-3D66-4B1F-9597-66D11F8F19D8}"/>
              </a:ext>
            </a:extLst>
          </p:cNvPr>
          <p:cNvSpPr/>
          <p:nvPr/>
        </p:nvSpPr>
        <p:spPr>
          <a:xfrm>
            <a:off x="3940522" y="3431580"/>
            <a:ext cx="2085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Static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0943C47-F4CB-46DE-8601-F2091662377D}"/>
                  </a:ext>
                </a:extLst>
              </p:cNvPr>
              <p:cNvSpPr/>
              <p:nvPr/>
            </p:nvSpPr>
            <p:spPr>
              <a:xfrm>
                <a:off x="8356962" y="1055006"/>
                <a:ext cx="3800140" cy="1129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0943C47-F4CB-46DE-8601-F20916623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62" y="1055006"/>
                <a:ext cx="3800140" cy="112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06E5283-651C-42B0-955F-4E14E6984C53}"/>
              </a:ext>
            </a:extLst>
          </p:cNvPr>
          <p:cNvSpPr/>
          <p:nvPr/>
        </p:nvSpPr>
        <p:spPr>
          <a:xfrm>
            <a:off x="3940522" y="5099860"/>
            <a:ext cx="7882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Combination: can measure total pressure and static pressure</a:t>
            </a:r>
          </a:p>
          <a:p>
            <a:r>
              <a:rPr lang="en-US" sz="2400" dirty="0"/>
              <a:t>=&gt; Can directly determine the local flow velocity (</a:t>
            </a:r>
            <a:r>
              <a:rPr lang="en-US" sz="2400" dirty="0" err="1"/>
              <a:t>P</a:t>
            </a:r>
            <a:r>
              <a:rPr lang="en-US" sz="2400" baseline="-25000" dirty="0" err="1"/>
              <a:t>total</a:t>
            </a:r>
            <a:r>
              <a:rPr lang="en-US" sz="2400" dirty="0"/>
              <a:t> – </a:t>
            </a:r>
            <a:r>
              <a:rPr lang="en-US" sz="2400" dirty="0" err="1"/>
              <a:t>P</a:t>
            </a:r>
            <a:r>
              <a:rPr lang="en-US" sz="2400" baseline="-25000" dirty="0" err="1"/>
              <a:t>static</a:t>
            </a:r>
            <a:r>
              <a:rPr lang="en-US" sz="2400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703990-33A3-4EE9-85A6-EDFCDD100BE1}"/>
              </a:ext>
            </a:extLst>
          </p:cNvPr>
          <p:cNvSpPr/>
          <p:nvPr/>
        </p:nvSpPr>
        <p:spPr>
          <a:xfrm>
            <a:off x="1124898" y="2503020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The one in our lab kits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E7398B-9B45-450A-8ED6-5144385B6DAE}"/>
              </a:ext>
            </a:extLst>
          </p:cNvPr>
          <p:cNvCxnSpPr>
            <a:cxnSpLocks/>
          </p:cNvCxnSpPr>
          <p:nvPr/>
        </p:nvCxnSpPr>
        <p:spPr>
          <a:xfrm flipH="1">
            <a:off x="5986991" y="1948232"/>
            <a:ext cx="3877098" cy="1714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332B8-EB4E-4390-82C3-74EC0DDCC6AF}"/>
              </a:ext>
            </a:extLst>
          </p:cNvPr>
          <p:cNvCxnSpPr>
            <a:cxnSpLocks/>
          </p:cNvCxnSpPr>
          <p:nvPr/>
        </p:nvCxnSpPr>
        <p:spPr>
          <a:xfrm flipH="1">
            <a:off x="370937" y="2367451"/>
            <a:ext cx="621920" cy="21269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851438-9CAE-456C-A1C0-0FAFADCD536E}"/>
              </a:ext>
            </a:extLst>
          </p:cNvPr>
          <p:cNvCxnSpPr>
            <a:cxnSpLocks/>
          </p:cNvCxnSpPr>
          <p:nvPr/>
        </p:nvCxnSpPr>
        <p:spPr>
          <a:xfrm flipH="1" flipV="1">
            <a:off x="460417" y="4873926"/>
            <a:ext cx="489718" cy="1043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CF68B14-36CA-48E1-B61D-6DC081D44DAB}"/>
              </a:ext>
            </a:extLst>
          </p:cNvPr>
          <p:cNvSpPr/>
          <p:nvPr/>
        </p:nvSpPr>
        <p:spPr>
          <a:xfrm>
            <a:off x="100754" y="4490549"/>
            <a:ext cx="1769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Stagnation point</a:t>
            </a:r>
          </a:p>
        </p:txBody>
      </p:sp>
    </p:spTree>
    <p:extLst>
      <p:ext uri="{BB962C8B-B14F-4D97-AF65-F5344CB8AC3E}">
        <p14:creationId xmlns:p14="http://schemas.microsoft.com/office/powerpoint/2010/main" val="241453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6D0FF7-242D-45C5-8287-AD35F5A92403}"/>
              </a:ext>
            </a:extLst>
          </p:cNvPr>
          <p:cNvGrpSpPr/>
          <p:nvPr/>
        </p:nvGrpSpPr>
        <p:grpSpPr>
          <a:xfrm>
            <a:off x="158004" y="54743"/>
            <a:ext cx="6408892" cy="3522253"/>
            <a:chOff x="-22421" y="461665"/>
            <a:chExt cx="8551692" cy="44506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3CC967-900D-484F-A949-14F03BB27E6F}"/>
                </a:ext>
              </a:extLst>
            </p:cNvPr>
            <p:cNvGrpSpPr/>
            <p:nvPr/>
          </p:nvGrpSpPr>
          <p:grpSpPr>
            <a:xfrm>
              <a:off x="-22421" y="461665"/>
              <a:ext cx="7445694" cy="4431242"/>
              <a:chOff x="0" y="461665"/>
              <a:chExt cx="7445694" cy="4431242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1854AC0E-8E0C-454F-83D1-092BF075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61665"/>
                <a:ext cx="7445694" cy="44312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CE544B-55A2-4BEA-9B76-78864E5A0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6921" y="2600324"/>
                <a:ext cx="1178773" cy="8286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6E9BD520-1DCA-48AE-A559-FF38038426AB}"/>
                      </a:ext>
                    </a:extLst>
                  </p:cNvPr>
                  <p:cNvSpPr/>
                  <p:nvPr/>
                </p:nvSpPr>
                <p:spPr>
                  <a:xfrm>
                    <a:off x="6266921" y="2829995"/>
                    <a:ext cx="65594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6E9BD520-1DCA-48AE-A559-FF38038426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6921" y="2829995"/>
                    <a:ext cx="65594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704" r="-23457" b="-2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3B89B3-3F6A-4E7D-81F2-45244E6183A8}"/>
                </a:ext>
              </a:extLst>
            </p:cNvPr>
            <p:cNvGrpSpPr/>
            <p:nvPr/>
          </p:nvGrpSpPr>
          <p:grpSpPr>
            <a:xfrm>
              <a:off x="2808433" y="2677286"/>
              <a:ext cx="5720838" cy="2234998"/>
              <a:chOff x="2808433" y="2677286"/>
              <a:chExt cx="5720838" cy="2234998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D59C2C0-E57D-41CC-8A85-AEC23AF2F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9437" y="3301774"/>
                <a:ext cx="565458" cy="58889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5D2981-CF16-4F71-A062-A2F18AEE2B83}"/>
                  </a:ext>
                </a:extLst>
              </p:cNvPr>
              <p:cNvSpPr/>
              <p:nvPr/>
            </p:nvSpPr>
            <p:spPr>
              <a:xfrm>
                <a:off x="6594895" y="3596219"/>
                <a:ext cx="19343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Total pressure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58C6DB4-D5FF-44F1-A60D-07D0B7FA68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8319" y="2677286"/>
                <a:ext cx="784449" cy="177333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77C692C-CE31-453C-AA4D-418510DC33E4}"/>
                  </a:ext>
                </a:extLst>
              </p:cNvPr>
              <p:cNvSpPr/>
              <p:nvPr/>
            </p:nvSpPr>
            <p:spPr>
              <a:xfrm>
                <a:off x="2808433" y="4450619"/>
                <a:ext cx="2019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Static pressure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566453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271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Pitot Static Tube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9D0E7A-258F-4160-9B71-5818951BE668}"/>
              </a:ext>
            </a:extLst>
          </p:cNvPr>
          <p:cNvSpPr/>
          <p:nvPr/>
        </p:nvSpPr>
        <p:spPr>
          <a:xfrm>
            <a:off x="6096000" y="6393042"/>
            <a:ext cx="5953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Aircraft use pitot tubes to measure airspeed.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BA2940-8CC5-4FA5-A6A2-E9406428F9A8}"/>
              </a:ext>
            </a:extLst>
          </p:cNvPr>
          <p:cNvGrpSpPr/>
          <p:nvPr/>
        </p:nvGrpSpPr>
        <p:grpSpPr>
          <a:xfrm>
            <a:off x="7557094" y="141324"/>
            <a:ext cx="4142434" cy="3184503"/>
            <a:chOff x="7137863" y="291547"/>
            <a:chExt cx="4768987" cy="4374904"/>
          </a:xfrm>
        </p:grpSpPr>
        <p:pic>
          <p:nvPicPr>
            <p:cNvPr id="26" name="Picture 25" descr="A picture containing text, outdoor object&#10;&#10;Description automatically generated">
              <a:extLst>
                <a:ext uri="{FF2B5EF4-FFF2-40B4-BE49-F238E27FC236}">
                  <a16:creationId xmlns:a16="http://schemas.microsoft.com/office/drawing/2014/main" id="{849D5286-BE38-4484-BA92-AFC680DA1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7863" y="291547"/>
              <a:ext cx="4621874" cy="4374904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A4F601-9536-42DE-9DE2-D5787A6B6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3529" y="1555443"/>
              <a:ext cx="1213806" cy="149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1F5E07-D914-405D-A6AC-3AFF9F5F459B}"/>
                </a:ext>
              </a:extLst>
            </p:cNvPr>
            <p:cNvSpPr/>
            <p:nvPr/>
          </p:nvSpPr>
          <p:spPr>
            <a:xfrm>
              <a:off x="10940432" y="1083469"/>
              <a:ext cx="9664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Airflow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9F4C29-6948-4B29-87F0-7FDAA80632DA}"/>
                </a:ext>
              </a:extLst>
            </p:cNvPr>
            <p:cNvSpPr/>
            <p:nvPr/>
          </p:nvSpPr>
          <p:spPr>
            <a:xfrm>
              <a:off x="7137863" y="298674"/>
              <a:ext cx="1475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Airbus A380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584AA2D-C602-4215-8C93-F2BA0AF4B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3307" y="826940"/>
              <a:ext cx="387911" cy="63679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1E63BFF-DC19-49A7-9B54-4F7FBE6D7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3529" y="1729883"/>
              <a:ext cx="1213806" cy="149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DBF938-6BD7-4B78-B629-324795F68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3615" y="1971293"/>
              <a:ext cx="1213806" cy="149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8860833-D8DD-497E-8BD9-BC25FC06670F}"/>
                </a:ext>
              </a:extLst>
            </p:cNvPr>
            <p:cNvSpPr/>
            <p:nvPr/>
          </p:nvSpPr>
          <p:spPr>
            <a:xfrm>
              <a:off x="9648682" y="460344"/>
              <a:ext cx="19487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Stagnation point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AB6442-2BF0-43E6-897E-668134B45F7A}"/>
              </a:ext>
            </a:extLst>
          </p:cNvPr>
          <p:cNvGrpSpPr/>
          <p:nvPr/>
        </p:nvGrpSpPr>
        <p:grpSpPr>
          <a:xfrm>
            <a:off x="1818585" y="3693999"/>
            <a:ext cx="3546868" cy="2786602"/>
            <a:chOff x="179255" y="3962413"/>
            <a:chExt cx="3546868" cy="278660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47E07D-5E11-4026-B8DD-824F30E3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255" y="3973612"/>
              <a:ext cx="3473312" cy="2775403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A1F5DE-5860-456A-A163-A5FCE887EF2B}"/>
                </a:ext>
              </a:extLst>
            </p:cNvPr>
            <p:cNvSpPr/>
            <p:nvPr/>
          </p:nvSpPr>
          <p:spPr>
            <a:xfrm>
              <a:off x="1011854" y="3962413"/>
              <a:ext cx="27142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Kamov</a:t>
              </a:r>
              <a:r>
                <a:rPr lang="en-US" sz="2000" b="1" dirty="0">
                  <a:solidFill>
                    <a:schemeClr val="bg1"/>
                  </a:solidFill>
                </a:rPr>
                <a:t> Ka-26 helicopter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7DBEF-942F-4E10-BB28-A1634BE76829}"/>
              </a:ext>
            </a:extLst>
          </p:cNvPr>
          <p:cNvGrpSpPr/>
          <p:nvPr/>
        </p:nvGrpSpPr>
        <p:grpSpPr>
          <a:xfrm>
            <a:off x="7557094" y="3382055"/>
            <a:ext cx="4014649" cy="3010987"/>
            <a:chOff x="7557094" y="3382055"/>
            <a:chExt cx="4014649" cy="30109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E3E05F-CEA0-414A-9251-17E53DEAF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7094" y="3382055"/>
              <a:ext cx="4014649" cy="30109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1F3921-751D-45FB-AFA7-D23904B4E4E5}"/>
                </a:ext>
              </a:extLst>
            </p:cNvPr>
            <p:cNvSpPr/>
            <p:nvPr/>
          </p:nvSpPr>
          <p:spPr>
            <a:xfrm>
              <a:off x="7557094" y="3396229"/>
              <a:ext cx="168257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Pitot tubes on</a:t>
              </a:r>
            </a:p>
            <a:p>
              <a:r>
                <a:rPr lang="en-US" sz="2000" b="1" dirty="0">
                  <a:solidFill>
                    <a:srgbClr val="FF0000"/>
                  </a:solidFill>
                </a:rPr>
                <a:t>Boeing 777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7A70AD-FD74-4301-A2DB-D2F4D3936D33}"/>
                  </a:ext>
                </a:extLst>
              </p:cNvPr>
              <p:cNvSpPr/>
              <p:nvPr/>
            </p:nvSpPr>
            <p:spPr>
              <a:xfrm>
                <a:off x="4873356" y="1086450"/>
                <a:ext cx="2542747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𝑙𝑖𝑞𝑢𝑖𝑑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7A70AD-FD74-4301-A2DB-D2F4D3936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56" y="1086450"/>
                <a:ext cx="2542747" cy="100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13BD6A0-1391-4860-BF89-EF7BD0BD9B7D}"/>
              </a:ext>
            </a:extLst>
          </p:cNvPr>
          <p:cNvSpPr/>
          <p:nvPr/>
        </p:nvSpPr>
        <p:spPr>
          <a:xfrm>
            <a:off x="-66574" y="6499015"/>
            <a:ext cx="4013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https://en.wikipedia.org/wiki/Pitot_tube</a:t>
            </a:r>
          </a:p>
        </p:txBody>
      </p:sp>
    </p:spTree>
    <p:extLst>
      <p:ext uri="{BB962C8B-B14F-4D97-AF65-F5344CB8AC3E}">
        <p14:creationId xmlns:p14="http://schemas.microsoft.com/office/powerpoint/2010/main" val="41407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566453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271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Pitot Static Tube</a:t>
            </a:r>
          </a:p>
        </p:txBody>
      </p:sp>
      <p:pic>
        <p:nvPicPr>
          <p:cNvPr id="13" name="Picture 12" descr="A picture containing red, auto racing&#10;&#10;Description automatically generated">
            <a:extLst>
              <a:ext uri="{FF2B5EF4-FFF2-40B4-BE49-F238E27FC236}">
                <a16:creationId xmlns:a16="http://schemas.microsoft.com/office/drawing/2014/main" id="{E095D2C0-DAC6-4D63-B160-30BCC27D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5" y="1465350"/>
            <a:ext cx="5445533" cy="3919449"/>
          </a:xfrm>
          <a:prstGeom prst="rect">
            <a:avLst/>
          </a:prstGeom>
        </p:spPr>
      </p:pic>
      <p:pic>
        <p:nvPicPr>
          <p:cNvPr id="18" name="Picture 17" descr="A picture containing green&#10;&#10;Description automatically generated">
            <a:extLst>
              <a:ext uri="{FF2B5EF4-FFF2-40B4-BE49-F238E27FC236}">
                <a16:creationId xmlns:a16="http://schemas.microsoft.com/office/drawing/2014/main" id="{BBA9BB15-9907-43A8-8E60-5E9DB2B5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96" y="1465381"/>
            <a:ext cx="5888327" cy="39194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910CA65-E6F9-4881-9ECE-F4739EB1582B}"/>
              </a:ext>
            </a:extLst>
          </p:cNvPr>
          <p:cNvSpPr/>
          <p:nvPr/>
        </p:nvSpPr>
        <p:spPr>
          <a:xfrm>
            <a:off x="-66574" y="6499015"/>
            <a:ext cx="4013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https://en.wikipedia.org/wiki/Pitot_tube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2A1C9A-DA93-4FF5-BA52-A20F51A7E9A1}"/>
              </a:ext>
            </a:extLst>
          </p:cNvPr>
          <p:cNvSpPr/>
          <p:nvPr/>
        </p:nvSpPr>
        <p:spPr>
          <a:xfrm>
            <a:off x="211666" y="902116"/>
            <a:ext cx="1793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Formula one</a:t>
            </a:r>
          </a:p>
        </p:txBody>
      </p:sp>
    </p:spTree>
    <p:extLst>
      <p:ext uri="{BB962C8B-B14F-4D97-AF65-F5344CB8AC3E}">
        <p14:creationId xmlns:p14="http://schemas.microsoft.com/office/powerpoint/2010/main" val="313574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8B0820-E7ED-460D-A765-3C1F96D3E51E}"/>
              </a:ext>
            </a:extLst>
          </p:cNvPr>
          <p:cNvSpPr/>
          <p:nvPr/>
        </p:nvSpPr>
        <p:spPr>
          <a:xfrm>
            <a:off x="591581" y="1037116"/>
            <a:ext cx="4656852" cy="341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Vane and cup anemometer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Hot-wire anemometer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Particle Image Velocimetry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Phase Doppler Anemometry</a:t>
            </a:r>
          </a:p>
        </p:txBody>
      </p:sp>
    </p:spTree>
    <p:extLst>
      <p:ext uri="{BB962C8B-B14F-4D97-AF65-F5344CB8AC3E}">
        <p14:creationId xmlns:p14="http://schemas.microsoft.com/office/powerpoint/2010/main" val="362082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8E7481E-339F-454F-AE50-A4E4E8AC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452" y="1748576"/>
            <a:ext cx="7795359" cy="3037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DA55-0C9E-4411-BF58-AC0063C2FEA0}"/>
              </a:ext>
            </a:extLst>
          </p:cNvPr>
          <p:cNvSpPr/>
          <p:nvPr/>
        </p:nvSpPr>
        <p:spPr>
          <a:xfrm>
            <a:off x="3863451" y="5255520"/>
            <a:ext cx="7795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Vane and cup anemometer </a:t>
            </a:r>
            <a:r>
              <a:rPr lang="en-US" altLang="zh-CN" sz="2400" dirty="0"/>
              <a:t>is </a:t>
            </a:r>
            <a:r>
              <a:rPr lang="en-US" sz="2400" dirty="0"/>
              <a:t>used to measure wind speed or water speeds.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A444349-4D94-4288-B567-7E79397C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3" y="1498986"/>
            <a:ext cx="3241932" cy="4937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8B0820-E7ED-460D-A765-3C1F96D3E51E}"/>
              </a:ext>
            </a:extLst>
          </p:cNvPr>
          <p:cNvSpPr/>
          <p:nvPr/>
        </p:nvSpPr>
        <p:spPr>
          <a:xfrm>
            <a:off x="151314" y="876159"/>
            <a:ext cx="10312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Vane and cup anemometer: the speed of rotation is proportional to flow speed </a:t>
            </a:r>
          </a:p>
        </p:txBody>
      </p:sp>
    </p:spTree>
    <p:extLst>
      <p:ext uri="{BB962C8B-B14F-4D97-AF65-F5344CB8AC3E}">
        <p14:creationId xmlns:p14="http://schemas.microsoft.com/office/powerpoint/2010/main" val="63896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9E3A2-6383-4E76-A698-739329F26D53}"/>
              </a:ext>
            </a:extLst>
          </p:cNvPr>
          <p:cNvSpPr txBox="1">
            <a:spLocks/>
          </p:cNvSpPr>
          <p:nvPr/>
        </p:nvSpPr>
        <p:spPr>
          <a:xfrm>
            <a:off x="307910" y="133459"/>
            <a:ext cx="10044630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69DC4A-0145-4FF3-B894-43904FB7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07" y="657742"/>
            <a:ext cx="6108872" cy="23331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BA5674-2FF4-411B-B744-0FEFD638FBAA}"/>
              </a:ext>
            </a:extLst>
          </p:cNvPr>
          <p:cNvSpPr/>
          <p:nvPr/>
        </p:nvSpPr>
        <p:spPr>
          <a:xfrm>
            <a:off x="202621" y="1259959"/>
            <a:ext cx="312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Hot-wire anemometer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002C06-9ABB-4507-AF9A-DB5AA2B42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845" y="3116562"/>
            <a:ext cx="3955909" cy="31329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CAD732-EAA7-46CA-8909-EE2EED404276}"/>
              </a:ext>
            </a:extLst>
          </p:cNvPr>
          <p:cNvSpPr/>
          <p:nvPr/>
        </p:nvSpPr>
        <p:spPr>
          <a:xfrm>
            <a:off x="202621" y="1938679"/>
            <a:ext cx="67786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Flow causes hot wire to </a:t>
            </a:r>
            <a:r>
              <a:rPr lang="en-US" sz="2000" b="1" dirty="0">
                <a:solidFill>
                  <a:schemeClr val="accent2"/>
                </a:solidFill>
              </a:rPr>
              <a:t>cool down </a:t>
            </a:r>
            <a:r>
              <a:rPr lang="en-US" sz="2000" dirty="0"/>
              <a:t>as a result of convection;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Resistance</a:t>
            </a:r>
            <a:r>
              <a:rPr lang="en-US" sz="2000" dirty="0"/>
              <a:t> of hot wire changes, causing voltage also to change;</a:t>
            </a:r>
          </a:p>
          <a:p>
            <a:r>
              <a:rPr lang="en-US" sz="2000" dirty="0"/>
              <a:t>Measure </a:t>
            </a:r>
            <a:r>
              <a:rPr lang="en-US" sz="2000" b="1" dirty="0">
                <a:solidFill>
                  <a:schemeClr val="accent2"/>
                </a:solidFill>
              </a:rPr>
              <a:t>voltage change </a:t>
            </a:r>
            <a:r>
              <a:rPr lang="en-US" sz="2000" dirty="0"/>
              <a:t>to calculate flow velocity.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DEEC6-8745-4D97-ABE3-1CFBED465C2E}"/>
              </a:ext>
            </a:extLst>
          </p:cNvPr>
          <p:cNvSpPr/>
          <p:nvPr/>
        </p:nvSpPr>
        <p:spPr>
          <a:xfrm>
            <a:off x="55580" y="4164238"/>
            <a:ext cx="7645399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Good for measuring velocity fluctuations in turbulent flows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Small sensing element reduces disturbance to surrounding flow</a:t>
            </a:r>
          </a:p>
        </p:txBody>
      </p:sp>
    </p:spTree>
    <p:extLst>
      <p:ext uri="{BB962C8B-B14F-4D97-AF65-F5344CB8AC3E}">
        <p14:creationId xmlns:p14="http://schemas.microsoft.com/office/powerpoint/2010/main" val="8467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9E3A2-6383-4E76-A698-739329F26D53}"/>
              </a:ext>
            </a:extLst>
          </p:cNvPr>
          <p:cNvSpPr txBox="1">
            <a:spLocks/>
          </p:cNvSpPr>
          <p:nvPr/>
        </p:nvSpPr>
        <p:spPr>
          <a:xfrm>
            <a:off x="307910" y="133459"/>
            <a:ext cx="10044630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9D4713-72CB-4B4A-992E-2F29D02F1F45}"/>
              </a:ext>
            </a:extLst>
          </p:cNvPr>
          <p:cNvSpPr/>
          <p:nvPr/>
        </p:nvSpPr>
        <p:spPr>
          <a:xfrm>
            <a:off x="307910" y="470556"/>
            <a:ext cx="7374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Particle Image Velocimetry (PIV): </a:t>
            </a:r>
            <a:r>
              <a:rPr lang="en-US" sz="2400" b="1" dirty="0">
                <a:solidFill>
                  <a:schemeClr val="accent2"/>
                </a:solidFill>
              </a:rPr>
              <a:t>full-field, non-intrusive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6505459-7FDA-49A7-BC93-49679A391CED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0FED4D-65B2-414D-9317-DA759AB6B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072"/>
            <a:ext cx="7563616" cy="50874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3033B4-D0C3-40D9-9209-85411A430358}"/>
              </a:ext>
            </a:extLst>
          </p:cNvPr>
          <p:cNvSpPr/>
          <p:nvPr/>
        </p:nvSpPr>
        <p:spPr>
          <a:xfrm>
            <a:off x="5797119" y="1151149"/>
            <a:ext cx="6394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Seed tiny particles (1-10 um) in the flow that completely follow fluid motion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Illuminate particles with a laser sheet parallel to velocity field of interest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Camera records two images of particles at two laser pulses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Calculate the particle displacement between two images.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Velocity = displacement/</a:t>
            </a:r>
            <a:r>
              <a:rPr lang="en-US" altLang="zh-CN" sz="2400" dirty="0" err="1"/>
              <a:t>Δt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019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9E3A2-6383-4E76-A698-739329F26D53}"/>
              </a:ext>
            </a:extLst>
          </p:cNvPr>
          <p:cNvSpPr txBox="1">
            <a:spLocks/>
          </p:cNvSpPr>
          <p:nvPr/>
        </p:nvSpPr>
        <p:spPr>
          <a:xfrm>
            <a:off x="307910" y="133459"/>
            <a:ext cx="10044630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9D4713-72CB-4B4A-992E-2F29D02F1F45}"/>
              </a:ext>
            </a:extLst>
          </p:cNvPr>
          <p:cNvSpPr/>
          <p:nvPr/>
        </p:nvSpPr>
        <p:spPr>
          <a:xfrm>
            <a:off x="307910" y="470556"/>
            <a:ext cx="7374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Particle Image Velocimetry (PIV): </a:t>
            </a:r>
            <a:r>
              <a:rPr lang="en-US" sz="2400" b="1" dirty="0">
                <a:solidFill>
                  <a:schemeClr val="accent2"/>
                </a:solidFill>
              </a:rPr>
              <a:t>full-field, non-intrusive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6505459-7FDA-49A7-BC93-49679A391CED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9C7140-6124-4A4D-A3B3-0AD3709AF17C}"/>
              </a:ext>
            </a:extLst>
          </p:cNvPr>
          <p:cNvGrpSpPr/>
          <p:nvPr/>
        </p:nvGrpSpPr>
        <p:grpSpPr>
          <a:xfrm>
            <a:off x="1299516" y="947568"/>
            <a:ext cx="9291335" cy="5776973"/>
            <a:chOff x="1299516" y="932221"/>
            <a:chExt cx="9291335" cy="5776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F29001-B324-4936-9348-AB50BEC6E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229"/>
            <a:stretch/>
          </p:blipFill>
          <p:spPr bwMode="auto">
            <a:xfrm>
              <a:off x="1299516" y="932221"/>
              <a:ext cx="9291335" cy="5776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63A6EC3-F4B6-4445-AC60-7B09E42DF54C}"/>
                </a:ext>
              </a:extLst>
            </p:cNvPr>
            <p:cNvSpPr/>
            <p:nvPr/>
          </p:nvSpPr>
          <p:spPr>
            <a:xfrm rot="20297088">
              <a:off x="2186909" y="5157813"/>
              <a:ext cx="1768115" cy="1130812"/>
            </a:xfrm>
            <a:prstGeom prst="rightArrow">
              <a:avLst>
                <a:gd name="adj1" fmla="val 39448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Flow Motion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52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969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Other velocity measurements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9D4713-72CB-4B4A-992E-2F29D02F1F45}"/>
              </a:ext>
            </a:extLst>
          </p:cNvPr>
          <p:cNvSpPr/>
          <p:nvPr/>
        </p:nvSpPr>
        <p:spPr>
          <a:xfrm>
            <a:off x="307909" y="470556"/>
            <a:ext cx="11206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Phase Doppler Anemometry (PDA):</a:t>
            </a:r>
            <a:r>
              <a:rPr lang="en-US" sz="2400" b="1" dirty="0">
                <a:solidFill>
                  <a:schemeClr val="accent2"/>
                </a:solidFill>
              </a:rPr>
              <a:t> non-intrusive, high accuracy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Probe volume is small, but can be compensated by scanning the whole flow field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80B2974-2EC3-405A-BD31-55A2C971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484"/>
            <a:ext cx="6990358" cy="51961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2F2AF0-4268-494C-8D78-5ACDCF36DBC7}"/>
              </a:ext>
            </a:extLst>
          </p:cNvPr>
          <p:cNvSpPr/>
          <p:nvPr/>
        </p:nvSpPr>
        <p:spPr>
          <a:xfrm>
            <a:off x="5797119" y="1301553"/>
            <a:ext cx="63948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Also need to seed tiny particles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Light is scattered from particles, which contains a </a:t>
            </a:r>
            <a:r>
              <a:rPr lang="en-US" sz="2400" b="1" dirty="0">
                <a:solidFill>
                  <a:schemeClr val="accent2"/>
                </a:solidFill>
              </a:rPr>
              <a:t>doppler frequency shift proportional to particle velocity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Velocity can be calculated by the frequency of the interference pattern collected by the photo-detector</a:t>
            </a:r>
          </a:p>
        </p:txBody>
      </p:sp>
    </p:spTree>
    <p:extLst>
      <p:ext uri="{BB962C8B-B14F-4D97-AF65-F5344CB8AC3E}">
        <p14:creationId xmlns:p14="http://schemas.microsoft.com/office/powerpoint/2010/main" val="229845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2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9E0A3-1DFD-49FD-804D-77B74DCD6A53}"/>
              </a:ext>
            </a:extLst>
          </p:cNvPr>
          <p:cNvSpPr/>
          <p:nvPr/>
        </p:nvSpPr>
        <p:spPr>
          <a:xfrm>
            <a:off x="65837" y="0"/>
            <a:ext cx="253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Lab2 Objectives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1F0350-5C87-44BF-B8DF-570585D35F9A}"/>
              </a:ext>
            </a:extLst>
          </p:cNvPr>
          <p:cNvSpPr/>
          <p:nvPr/>
        </p:nvSpPr>
        <p:spPr>
          <a:xfrm>
            <a:off x="65837" y="969425"/>
            <a:ext cx="9365895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Understand the principles of pitot tube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Application of Bernoulli’s Equation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Measure air velocity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Other velocity measurements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9BE7CC-6DAD-4608-BB9D-749060D67358}"/>
              </a:ext>
            </a:extLst>
          </p:cNvPr>
          <p:cNvGrpSpPr/>
          <p:nvPr/>
        </p:nvGrpSpPr>
        <p:grpSpPr>
          <a:xfrm>
            <a:off x="5942602" y="3060127"/>
            <a:ext cx="4150212" cy="3810081"/>
            <a:chOff x="5942602" y="3060127"/>
            <a:chExt cx="4150212" cy="3810081"/>
          </a:xfrm>
        </p:grpSpPr>
        <p:pic>
          <p:nvPicPr>
            <p:cNvPr id="24" name="Google Shape;172;p9">
              <a:extLst>
                <a:ext uri="{FF2B5EF4-FFF2-40B4-BE49-F238E27FC236}">
                  <a16:creationId xmlns:a16="http://schemas.microsoft.com/office/drawing/2014/main" id="{533F1C3B-B364-4515-A31C-A3D27397BD7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6309549" y="3492796"/>
              <a:ext cx="3416318" cy="2550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73;p9">
              <a:extLst>
                <a:ext uri="{FF2B5EF4-FFF2-40B4-BE49-F238E27FC236}">
                  <a16:creationId xmlns:a16="http://schemas.microsoft.com/office/drawing/2014/main" id="{6318223F-2977-4F80-A859-8434D8583E6A}"/>
                </a:ext>
              </a:extLst>
            </p:cNvPr>
            <p:cNvSpPr txBox="1"/>
            <p:nvPr/>
          </p:nvSpPr>
          <p:spPr>
            <a:xfrm>
              <a:off x="5942602" y="6470139"/>
              <a:ext cx="41502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Pitot Tube </a:t>
              </a:r>
              <a:r>
                <a:rPr lang="en-US" sz="2000" b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Built by Mike Vocaturo</a:t>
              </a:r>
              <a:endParaRPr sz="2000" b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876DF3-83E7-406A-AB33-359F76D49412}"/>
              </a:ext>
            </a:extLst>
          </p:cNvPr>
          <p:cNvGrpSpPr/>
          <p:nvPr/>
        </p:nvGrpSpPr>
        <p:grpSpPr>
          <a:xfrm>
            <a:off x="9857375" y="3394651"/>
            <a:ext cx="1926049" cy="3449197"/>
            <a:chOff x="9857375" y="3394651"/>
            <a:chExt cx="1926049" cy="3449197"/>
          </a:xfrm>
        </p:grpSpPr>
        <p:pic>
          <p:nvPicPr>
            <p:cNvPr id="23" name="Google Shape;171;p9" descr="BTMETER BT-100 Handheld Anemometer Digital Wind Speed Meter Gauge for HVAC CFM Tester Air Flow Velocity, Wind Chill, 14℉-113℉ Wind Temperature">
              <a:extLst>
                <a:ext uri="{FF2B5EF4-FFF2-40B4-BE49-F238E27FC236}">
                  <a16:creationId xmlns:a16="http://schemas.microsoft.com/office/drawing/2014/main" id="{3C686781-006D-47F5-866B-7BF910376A4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alphaModFix/>
            </a:blip>
            <a:srcRect l="35089"/>
            <a:stretch/>
          </p:blipFill>
          <p:spPr>
            <a:xfrm>
              <a:off x="9857375" y="3394651"/>
              <a:ext cx="1926049" cy="3275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A5D324-2F45-479B-9149-C8A10211E148}"/>
                </a:ext>
              </a:extLst>
            </p:cNvPr>
            <p:cNvSpPr/>
            <p:nvPr/>
          </p:nvSpPr>
          <p:spPr>
            <a:xfrm>
              <a:off x="10096326" y="6443738"/>
              <a:ext cx="15968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b="1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Anemometer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A1B7BE-6A0C-4032-9627-61AD718CE3A0}"/>
              </a:ext>
            </a:extLst>
          </p:cNvPr>
          <p:cNvGrpSpPr/>
          <p:nvPr/>
        </p:nvGrpSpPr>
        <p:grpSpPr>
          <a:xfrm>
            <a:off x="8336146" y="1054075"/>
            <a:ext cx="3357028" cy="2035906"/>
            <a:chOff x="8336146" y="1054075"/>
            <a:chExt cx="3357028" cy="203590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D62D2F2-8550-46B9-9CEF-4661C5734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6146" y="1054075"/>
              <a:ext cx="3353485" cy="1949068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D70FC5-A22B-4DA6-BD07-B60E7310C8CD}"/>
                </a:ext>
              </a:extLst>
            </p:cNvPr>
            <p:cNvSpPr/>
            <p:nvPr/>
          </p:nvSpPr>
          <p:spPr>
            <a:xfrm>
              <a:off x="10769010" y="2689871"/>
              <a:ext cx="9241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b="1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Goggle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D32FB92-847A-42BF-9778-42BB2795A9DF}"/>
              </a:ext>
            </a:extLst>
          </p:cNvPr>
          <p:cNvSpPr/>
          <p:nvPr/>
        </p:nvSpPr>
        <p:spPr>
          <a:xfrm>
            <a:off x="6657692" y="2081589"/>
            <a:ext cx="1503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ea typeface="Calibri"/>
                <a:cs typeface="Calibri"/>
                <a:sym typeface="Calibri"/>
              </a:rPr>
              <a:t>Lab Kits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5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3764785" y="2967335"/>
            <a:ext cx="46624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Any Question</a:t>
            </a:r>
            <a:r>
              <a:rPr lang="en-US" altLang="zh-CN" sz="5400" b="1" dirty="0"/>
              <a:t>s?</a:t>
            </a:r>
            <a:endParaRPr lang="en-US" sz="54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9E3A2-6383-4E76-A698-739329F26D53}"/>
              </a:ext>
            </a:extLst>
          </p:cNvPr>
          <p:cNvSpPr txBox="1">
            <a:spLocks/>
          </p:cNvSpPr>
          <p:nvPr/>
        </p:nvSpPr>
        <p:spPr>
          <a:xfrm>
            <a:off x="307910" y="133459"/>
            <a:ext cx="10044630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6505459-7FDA-49A7-BC93-49679A391CED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044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9E3A2-6383-4E76-A698-739329F26D53}"/>
              </a:ext>
            </a:extLst>
          </p:cNvPr>
          <p:cNvSpPr txBox="1">
            <a:spLocks/>
          </p:cNvSpPr>
          <p:nvPr/>
        </p:nvSpPr>
        <p:spPr>
          <a:xfrm>
            <a:off x="307910" y="133459"/>
            <a:ext cx="10044630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6505459-7FDA-49A7-BC93-49679A391CED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072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22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9E0A3-1DFD-49FD-804D-77B74DCD6A53}"/>
              </a:ext>
            </a:extLst>
          </p:cNvPr>
          <p:cNvSpPr/>
          <p:nvPr/>
        </p:nvSpPr>
        <p:spPr>
          <a:xfrm>
            <a:off x="65837" y="0"/>
            <a:ext cx="6477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Lagrangian and Eulerian Flow Descriptions</a:t>
            </a:r>
            <a:endParaRPr lang="en-US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6A51CE-7960-4163-83E7-78FABDFE1F27}"/>
              </a:ext>
            </a:extLst>
          </p:cNvPr>
          <p:cNvSpPr/>
          <p:nvPr/>
        </p:nvSpPr>
        <p:spPr>
          <a:xfrm>
            <a:off x="202024" y="698212"/>
            <a:ext cx="10883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Lagrangian</a:t>
            </a:r>
            <a:r>
              <a:rPr lang="en-US" sz="2400" dirty="0"/>
              <a:t>: follow individual fluid particle and determine how the fluid properties change with </a:t>
            </a:r>
            <a:r>
              <a:rPr lang="en-US" sz="2400" dirty="0">
                <a:solidFill>
                  <a:srgbClr val="FF0000"/>
                </a:solidFill>
              </a:rPr>
              <a:t>time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Eulerian: fluid properties at fixed points, as functions of </a:t>
            </a:r>
            <a:r>
              <a:rPr lang="en-US" sz="2400" dirty="0">
                <a:solidFill>
                  <a:srgbClr val="FF0000"/>
                </a:solidFill>
              </a:rPr>
              <a:t>both space and time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DA6D8-9903-4D05-AB5C-8BE067B5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21" y="2073533"/>
            <a:ext cx="4955557" cy="4596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8307D1-9564-44AC-90E9-798731500B42}"/>
              </a:ext>
            </a:extLst>
          </p:cNvPr>
          <p:cNvSpPr/>
          <p:nvPr/>
        </p:nvSpPr>
        <p:spPr>
          <a:xfrm>
            <a:off x="3166865" y="6311921"/>
            <a:ext cx="5858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Example of smoke discharging from chimney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7E3224-93DD-41CD-B4F9-C7629FB1505F}"/>
              </a:ext>
            </a:extLst>
          </p:cNvPr>
          <p:cNvSpPr/>
          <p:nvPr/>
        </p:nvSpPr>
        <p:spPr>
          <a:xfrm>
            <a:off x="7925101" y="4694647"/>
            <a:ext cx="4266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Lagrangian</a:t>
            </a:r>
            <a:r>
              <a:rPr lang="en-US" sz="2400" b="1" dirty="0"/>
              <a:t>: follow particle A, and </a:t>
            </a:r>
            <a:r>
              <a:rPr lang="en-US" sz="2400" b="1" dirty="0">
                <a:solidFill>
                  <a:schemeClr val="accent2"/>
                </a:solidFill>
              </a:rPr>
              <a:t>measure its temperature only, T</a:t>
            </a:r>
            <a:r>
              <a:rPr lang="en-US" sz="2400" b="1" baseline="-25000" dirty="0">
                <a:solidFill>
                  <a:schemeClr val="accent2"/>
                </a:solidFill>
              </a:rPr>
              <a:t>A</a:t>
            </a:r>
            <a:r>
              <a:rPr lang="en-US" sz="2400" b="1" dirty="0">
                <a:solidFill>
                  <a:schemeClr val="accent2"/>
                </a:solidFill>
              </a:rPr>
              <a:t> = T</a:t>
            </a:r>
            <a:r>
              <a:rPr lang="en-US" sz="2400" b="1" baseline="-25000" dirty="0">
                <a:solidFill>
                  <a:schemeClr val="accent2"/>
                </a:solidFill>
              </a:rPr>
              <a:t>A </a:t>
            </a:r>
            <a:r>
              <a:rPr lang="en-US" sz="2400" b="1" dirty="0">
                <a:solidFill>
                  <a:schemeClr val="accent2"/>
                </a:solidFill>
              </a:rPr>
              <a:t>(t)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0EC29B-0DCC-46E3-A82C-ACF91F2B26DE}"/>
              </a:ext>
            </a:extLst>
          </p:cNvPr>
          <p:cNvSpPr/>
          <p:nvPr/>
        </p:nvSpPr>
        <p:spPr>
          <a:xfrm>
            <a:off x="198348" y="1970362"/>
            <a:ext cx="847703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/>
              <a:t>Eulerian: measure temperature at different points (</a:t>
            </a:r>
            <a:r>
              <a:rPr lang="en-US" sz="2400" b="1" dirty="0" err="1"/>
              <a:t>x,y</a:t>
            </a:r>
            <a:r>
              <a:rPr lang="en-US" sz="2400" b="1" dirty="0"/>
              <a:t>)</a:t>
            </a:r>
          </a:p>
          <a:p>
            <a:pPr marL="342900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sz="2400" b="1" dirty="0"/>
              <a:t>Temperature field </a:t>
            </a:r>
            <a:r>
              <a:rPr lang="en-US" sz="2400" b="1" dirty="0">
                <a:solidFill>
                  <a:schemeClr val="accent2"/>
                </a:solidFill>
              </a:rPr>
              <a:t>T = T (</a:t>
            </a:r>
            <a:r>
              <a:rPr lang="en-US" sz="2400" b="1" dirty="0" err="1">
                <a:solidFill>
                  <a:schemeClr val="accent2"/>
                </a:solidFill>
              </a:rPr>
              <a:t>x,y,t</a:t>
            </a:r>
            <a:r>
              <a:rPr lang="en-US" sz="2400" b="1" dirty="0">
                <a:solidFill>
                  <a:schemeClr val="accent2"/>
                </a:solidFill>
              </a:rPr>
              <a:t>)</a:t>
            </a:r>
          </a:p>
          <a:p>
            <a:pPr marL="342900" indent="-342900">
              <a:lnSpc>
                <a:spcPct val="130000"/>
              </a:lnSpc>
              <a:buFont typeface="Symbol" panose="05050102010706020507" pitchFamily="18" charset="2"/>
              <a:buChar char="Þ"/>
            </a:pPr>
            <a:r>
              <a:rPr lang="en-US" sz="2400" b="1" dirty="0"/>
              <a:t>Similarly, velocity field…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E5DC4E-039A-44AD-AB7F-B33A43F55B91}"/>
              </a:ext>
            </a:extLst>
          </p:cNvPr>
          <p:cNvSpPr/>
          <p:nvPr/>
        </p:nvSpPr>
        <p:spPr>
          <a:xfrm>
            <a:off x="0" y="5589868"/>
            <a:ext cx="3971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Donald F. Young </a:t>
            </a:r>
          </a:p>
          <a:p>
            <a:r>
              <a:rPr lang="en-US" i="1" dirty="0"/>
              <a:t>A Brief Introduction to Fluid Mechanics </a:t>
            </a:r>
          </a:p>
        </p:txBody>
      </p:sp>
    </p:spTree>
    <p:extLst>
      <p:ext uri="{BB962C8B-B14F-4D97-AF65-F5344CB8AC3E}">
        <p14:creationId xmlns:p14="http://schemas.microsoft.com/office/powerpoint/2010/main" val="36684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6AE8FF1-9917-43D3-9C75-62D3CDD2C216}"/>
              </a:ext>
            </a:extLst>
          </p:cNvPr>
          <p:cNvGrpSpPr/>
          <p:nvPr/>
        </p:nvGrpSpPr>
        <p:grpSpPr>
          <a:xfrm>
            <a:off x="686605" y="303943"/>
            <a:ext cx="2924175" cy="2525140"/>
            <a:chOff x="608297" y="520752"/>
            <a:chExt cx="2924175" cy="25251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5156A4-E186-4D64-9854-A43E6146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297" y="1131533"/>
              <a:ext cx="2719791" cy="1914359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1AE8C8D-6994-4A32-A17A-935BAE155866}"/>
                </a:ext>
              </a:extLst>
            </p:cNvPr>
            <p:cNvGrpSpPr/>
            <p:nvPr/>
          </p:nvGrpSpPr>
          <p:grpSpPr>
            <a:xfrm>
              <a:off x="608297" y="520752"/>
              <a:ext cx="2924175" cy="933143"/>
              <a:chOff x="608297" y="554799"/>
              <a:chExt cx="2924175" cy="9331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6C0507A-B39E-4309-BBF7-BD4086122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297" y="554799"/>
                <a:ext cx="2924175" cy="77152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20D42A7-7F28-4221-B6D3-6924AEF85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983" y="1097627"/>
                <a:ext cx="229612" cy="390315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3476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3D Velocity field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BCD5E5-B74A-4A1C-A1C8-34EB4D5DF4C8}"/>
              </a:ext>
            </a:extLst>
          </p:cNvPr>
          <p:cNvSpPr/>
          <p:nvPr/>
        </p:nvSpPr>
        <p:spPr>
          <a:xfrm>
            <a:off x="7905965" y="6174103"/>
            <a:ext cx="397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Donald F. Young </a:t>
            </a:r>
          </a:p>
          <a:p>
            <a:r>
              <a:rPr lang="en-US" i="1" dirty="0"/>
              <a:t>A Brief Introduction to Fluid Mechanics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37661D-6943-4411-883B-F9406EE7AA28}"/>
              </a:ext>
            </a:extLst>
          </p:cNvPr>
          <p:cNvSpPr/>
          <p:nvPr/>
        </p:nvSpPr>
        <p:spPr>
          <a:xfrm>
            <a:off x="3515972" y="1631371"/>
            <a:ext cx="6446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All three components depend on space (x, y, z) and time (t)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5E7512-48F5-4E69-86C6-4693051B9ACA}"/>
              </a:ext>
            </a:extLst>
          </p:cNvPr>
          <p:cNvSpPr/>
          <p:nvPr/>
        </p:nvSpPr>
        <p:spPr>
          <a:xfrm>
            <a:off x="55580" y="2777498"/>
            <a:ext cx="6920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express acceleration for a fluid particle?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737-EAFC-4EDF-B269-45899F1CE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2623296"/>
            <a:ext cx="5465762" cy="355080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917DD1-81D8-46D0-9585-E23D9DD4632C}"/>
              </a:ext>
            </a:extLst>
          </p:cNvPr>
          <p:cNvGrpSpPr/>
          <p:nvPr/>
        </p:nvGrpSpPr>
        <p:grpSpPr>
          <a:xfrm>
            <a:off x="70746" y="3264453"/>
            <a:ext cx="6292107" cy="1239741"/>
            <a:chOff x="55580" y="3871596"/>
            <a:chExt cx="6292107" cy="1239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554019-3829-4729-BEF5-F1ADC18C7204}"/>
                </a:ext>
              </a:extLst>
            </p:cNvPr>
            <p:cNvSpPr/>
            <p:nvPr/>
          </p:nvSpPr>
          <p:spPr>
            <a:xfrm>
              <a:off x="55580" y="3871596"/>
              <a:ext cx="6292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Along the particle path, V</a:t>
              </a:r>
              <a:r>
                <a:rPr lang="en-US" sz="2000" baseline="-25000" dirty="0"/>
                <a:t>A</a:t>
              </a:r>
              <a:r>
                <a:rPr lang="en-US" sz="2000" dirty="0"/>
                <a:t> is a function of space and time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CDE5B5-982F-4012-BA7B-C1FF2287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63" y="4293535"/>
              <a:ext cx="5339547" cy="570639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08FB9A-2E87-4FDE-930F-0864DEC4BA60}"/>
                </a:ext>
              </a:extLst>
            </p:cNvPr>
            <p:cNvCxnSpPr/>
            <p:nvPr/>
          </p:nvCxnSpPr>
          <p:spPr>
            <a:xfrm>
              <a:off x="2946400" y="4759430"/>
              <a:ext cx="1955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5560DD-0B4C-411B-B58A-599B3BE52B36}"/>
                </a:ext>
              </a:extLst>
            </p:cNvPr>
            <p:cNvSpPr/>
            <p:nvPr/>
          </p:nvSpPr>
          <p:spPr>
            <a:xfrm>
              <a:off x="2845122" y="4742005"/>
              <a:ext cx="3433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Position is also a function of time!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A34306-F2B4-48D4-A772-49F9C6CD3C3F}"/>
              </a:ext>
            </a:extLst>
          </p:cNvPr>
          <p:cNvGrpSpPr/>
          <p:nvPr/>
        </p:nvGrpSpPr>
        <p:grpSpPr>
          <a:xfrm>
            <a:off x="79776" y="4574643"/>
            <a:ext cx="5281649" cy="1163104"/>
            <a:chOff x="79776" y="4574643"/>
            <a:chExt cx="5281649" cy="116310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11E3A8B-BA53-4DAB-95BE-FFFF6562E2EE}"/>
                </a:ext>
              </a:extLst>
            </p:cNvPr>
            <p:cNvSpPr/>
            <p:nvPr/>
          </p:nvSpPr>
          <p:spPr>
            <a:xfrm>
              <a:off x="79776" y="4574643"/>
              <a:ext cx="46478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By definition of acceleration and chain rule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B9684BB-749C-4EE1-9BC1-3DCE0039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838" y="4926549"/>
              <a:ext cx="5137587" cy="81119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738248-C74C-4963-822E-8826ACE78BAE}"/>
              </a:ext>
            </a:extLst>
          </p:cNvPr>
          <p:cNvGrpSpPr/>
          <p:nvPr/>
        </p:nvGrpSpPr>
        <p:grpSpPr>
          <a:xfrm>
            <a:off x="220886" y="5684054"/>
            <a:ext cx="6892394" cy="1136380"/>
            <a:chOff x="220886" y="5684054"/>
            <a:chExt cx="6892394" cy="11363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6CBB9A3-1F61-4BA7-839A-F127A1ED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886" y="5684054"/>
              <a:ext cx="4356122" cy="113638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2A1857-967C-42D1-90B1-F1CB5EC02F45}"/>
                </a:ext>
              </a:extLst>
            </p:cNvPr>
            <p:cNvSpPr/>
            <p:nvPr/>
          </p:nvSpPr>
          <p:spPr>
            <a:xfrm>
              <a:off x="4577008" y="6380898"/>
              <a:ext cx="25362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3D Acceleration field!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5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Streamline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DCB81-7A94-4B7A-97D1-E14C034C49FA}"/>
              </a:ext>
            </a:extLst>
          </p:cNvPr>
          <p:cNvSpPr/>
          <p:nvPr/>
        </p:nvSpPr>
        <p:spPr>
          <a:xfrm>
            <a:off x="106013" y="438185"/>
            <a:ext cx="11991744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 </a:t>
            </a:r>
            <a:r>
              <a:rPr lang="en-US" sz="2400" b="1" dirty="0">
                <a:solidFill>
                  <a:schemeClr val="accent2"/>
                </a:solidFill>
              </a:rPr>
              <a:t>streamline</a:t>
            </a:r>
            <a:r>
              <a:rPr lang="en-US" sz="2400" dirty="0"/>
              <a:t> is a curve that is everywhere tangent to the instantaneous local velocity 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14707-4D35-4E6A-8CD7-C59BEA3060CF}"/>
              </a:ext>
            </a:extLst>
          </p:cNvPr>
          <p:cNvSpPr/>
          <p:nvPr/>
        </p:nvSpPr>
        <p:spPr>
          <a:xfrm>
            <a:off x="55580" y="6497269"/>
            <a:ext cx="342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Crowe and </a:t>
            </a:r>
            <a:r>
              <a:rPr lang="en-US" i="1" dirty="0" err="1"/>
              <a:t>Elger</a:t>
            </a:r>
            <a:r>
              <a:rPr lang="en-US" i="1" dirty="0"/>
              <a:t>, Fluid Mechanics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CF726-ADFF-413C-B84C-79C3DE036391}"/>
              </a:ext>
            </a:extLst>
          </p:cNvPr>
          <p:cNvGrpSpPr/>
          <p:nvPr/>
        </p:nvGrpSpPr>
        <p:grpSpPr>
          <a:xfrm>
            <a:off x="4806124" y="1113996"/>
            <a:ext cx="7492808" cy="5408721"/>
            <a:chOff x="4587770" y="1278664"/>
            <a:chExt cx="7492808" cy="54087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244DB-0DC6-4101-91D8-D6A78A766F5A}"/>
                </a:ext>
              </a:extLst>
            </p:cNvPr>
            <p:cNvGrpSpPr/>
            <p:nvPr/>
          </p:nvGrpSpPr>
          <p:grpSpPr>
            <a:xfrm>
              <a:off x="5381301" y="1575792"/>
              <a:ext cx="6010275" cy="1864765"/>
              <a:chOff x="5301402" y="1399841"/>
              <a:chExt cx="6010275" cy="186476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5C890E2-CA55-4DCB-AE28-FF2A46AF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1402" y="1664406"/>
                <a:ext cx="6010275" cy="16002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EA2DF98-9005-421A-A4CF-CBDF3C453E00}"/>
                  </a:ext>
                </a:extLst>
              </p:cNvPr>
              <p:cNvSpPr/>
              <p:nvPr/>
            </p:nvSpPr>
            <p:spPr>
              <a:xfrm>
                <a:off x="8860107" y="1399841"/>
                <a:ext cx="22887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/>
                  <a:t>Parallel Streamlines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2EC9D3-67F1-43C2-B3A5-2B23B292E372}"/>
                </a:ext>
              </a:extLst>
            </p:cNvPr>
            <p:cNvGrpSpPr/>
            <p:nvPr/>
          </p:nvGrpSpPr>
          <p:grpSpPr>
            <a:xfrm>
              <a:off x="4751498" y="3932846"/>
              <a:ext cx="3121829" cy="2521653"/>
              <a:chOff x="5491337" y="3905898"/>
              <a:chExt cx="3121829" cy="252165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148A531-946E-4B71-8F18-57CCF7FD8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1337" y="4105953"/>
                <a:ext cx="3121829" cy="232159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9E0C64-89DE-4BF4-BE30-C5D791D50A04}"/>
                  </a:ext>
                </a:extLst>
              </p:cNvPr>
              <p:cNvSpPr/>
              <p:nvPr/>
            </p:nvSpPr>
            <p:spPr>
              <a:xfrm>
                <a:off x="5706722" y="3905898"/>
                <a:ext cx="26910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/>
                  <a:t>Converging Streamlines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E943C3-1C2E-47FA-9F3D-799DD9EA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4714" y="4457265"/>
              <a:ext cx="4225864" cy="223012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61E329-F557-465E-B61F-211675B3EED8}"/>
                </a:ext>
              </a:extLst>
            </p:cNvPr>
            <p:cNvSpPr/>
            <p:nvPr/>
          </p:nvSpPr>
          <p:spPr>
            <a:xfrm>
              <a:off x="7952951" y="3592631"/>
              <a:ext cx="355251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More complicated streamlines over an airfoil section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8D9E97-0E40-4034-AF06-FC2A359DF3E4}"/>
                </a:ext>
              </a:extLst>
            </p:cNvPr>
            <p:cNvSpPr/>
            <p:nvPr/>
          </p:nvSpPr>
          <p:spPr>
            <a:xfrm>
              <a:off x="4587770" y="1278664"/>
              <a:ext cx="28502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Streamline Examples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12169C-E74D-4456-8144-E1678DF4F7BF}"/>
              </a:ext>
            </a:extLst>
          </p:cNvPr>
          <p:cNvGrpSpPr/>
          <p:nvPr/>
        </p:nvGrpSpPr>
        <p:grpSpPr>
          <a:xfrm>
            <a:off x="106013" y="1154558"/>
            <a:ext cx="4698657" cy="3974474"/>
            <a:chOff x="-61642" y="1129110"/>
            <a:chExt cx="4698657" cy="39744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28AA4C-6EC1-4C70-AA88-F3A3656BCA3F}"/>
                </a:ext>
              </a:extLst>
            </p:cNvPr>
            <p:cNvGrpSpPr/>
            <p:nvPr/>
          </p:nvGrpSpPr>
          <p:grpSpPr>
            <a:xfrm>
              <a:off x="-61642" y="1129110"/>
              <a:ext cx="4698657" cy="3974474"/>
              <a:chOff x="-154470" y="1775846"/>
              <a:chExt cx="4698657" cy="3974474"/>
            </a:xfrm>
          </p:grpSpPr>
          <p:pic>
            <p:nvPicPr>
              <p:cNvPr id="18" name="Picture 6">
                <a:extLst>
                  <a:ext uri="{FF2B5EF4-FFF2-40B4-BE49-F238E27FC236}">
                    <a16:creationId xmlns:a16="http://schemas.microsoft.com/office/drawing/2014/main" id="{146CD332-30EF-4922-A832-282018DA1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37248" y="1953378"/>
                <a:ext cx="4581435" cy="3796942"/>
              </a:xfrm>
              <a:prstGeom prst="rect">
                <a:avLst/>
              </a:prstGeom>
              <a:ln/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F9F49E-2C82-4AAE-993C-66FF075EA313}"/>
                  </a:ext>
                </a:extLst>
              </p:cNvPr>
              <p:cNvSpPr/>
              <p:nvPr/>
            </p:nvSpPr>
            <p:spPr>
              <a:xfrm>
                <a:off x="194793" y="1775846"/>
                <a:ext cx="12044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Velocity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18A97A-4D29-43AF-8945-E13EF802C131}"/>
                  </a:ext>
                </a:extLst>
              </p:cNvPr>
              <p:cNvSpPr/>
              <p:nvPr/>
            </p:nvSpPr>
            <p:spPr>
              <a:xfrm>
                <a:off x="-154470" y="3614294"/>
                <a:ext cx="1778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Acceleration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6438096-ABDB-4EC4-B520-1351343ED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752" y="1287496"/>
              <a:ext cx="2200405" cy="461665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81621DC-AF5E-4D22-B617-B4ECBCE9E689}"/>
              </a:ext>
            </a:extLst>
          </p:cNvPr>
          <p:cNvSpPr/>
          <p:nvPr/>
        </p:nvSpPr>
        <p:spPr>
          <a:xfrm>
            <a:off x="2464311" y="2421732"/>
            <a:ext cx="4458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rgbClr val="FF0000"/>
                </a:solidFill>
              </a:rPr>
              <a:t>: 1D streamline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: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: unit vector for tangential 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49B436-6D33-40CE-BE79-4A3D0DC9B6A3}"/>
              </a:ext>
            </a:extLst>
          </p:cNvPr>
          <p:cNvGrpSpPr/>
          <p:nvPr/>
        </p:nvGrpSpPr>
        <p:grpSpPr>
          <a:xfrm>
            <a:off x="216104" y="4932664"/>
            <a:ext cx="3677545" cy="1357167"/>
            <a:chOff x="143611" y="4963512"/>
            <a:chExt cx="3677545" cy="1357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41B3405-794B-4AD0-803C-13335E9AA429}"/>
                    </a:ext>
                  </a:extLst>
                </p:cNvPr>
                <p:cNvSpPr/>
                <p:nvPr/>
              </p:nvSpPr>
              <p:spPr>
                <a:xfrm>
                  <a:off x="223235" y="5525910"/>
                  <a:ext cx="3208764" cy="79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41B3405-794B-4AD0-803C-13335E9AA4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5" y="5525910"/>
                  <a:ext cx="3208764" cy="7947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55215-7731-4C35-BDA2-C164E4101AA8}"/>
                </a:ext>
              </a:extLst>
            </p:cNvPr>
            <p:cNvSpPr/>
            <p:nvPr/>
          </p:nvSpPr>
          <p:spPr>
            <a:xfrm>
              <a:off x="143611" y="4963512"/>
              <a:ext cx="367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Acceleration (by chain rule)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0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245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Euler’s Equation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792E65-4E63-49FF-BA61-12AAE3136C2D}"/>
              </a:ext>
            </a:extLst>
          </p:cNvPr>
          <p:cNvGrpSpPr/>
          <p:nvPr/>
        </p:nvGrpSpPr>
        <p:grpSpPr>
          <a:xfrm>
            <a:off x="286603" y="1566491"/>
            <a:ext cx="11348399" cy="5095937"/>
            <a:chOff x="362803" y="1455975"/>
            <a:chExt cx="11348399" cy="5095937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4B0E7863-6479-4224-9859-C982CD537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803" y="1455975"/>
              <a:ext cx="11348399" cy="50959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29062C-CEFB-497C-B835-9CC2E0B2A8DB}"/>
                </a:ext>
              </a:extLst>
            </p:cNvPr>
            <p:cNvSpPr txBox="1"/>
            <p:nvPr/>
          </p:nvSpPr>
          <p:spPr>
            <a:xfrm>
              <a:off x="743803" y="4987701"/>
              <a:ext cx="2222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Pressure force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D99DD9-D699-49E2-A742-D516463FF2A5}"/>
                </a:ext>
              </a:extLst>
            </p:cNvPr>
            <p:cNvSpPr txBox="1"/>
            <p:nvPr/>
          </p:nvSpPr>
          <p:spPr>
            <a:xfrm>
              <a:off x="8337726" y="2018599"/>
              <a:ext cx="2222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Pressure force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5C5499-D710-4137-8B27-0E3A492DD705}"/>
                </a:ext>
              </a:extLst>
            </p:cNvPr>
            <p:cNvSpPr txBox="1"/>
            <p:nvPr/>
          </p:nvSpPr>
          <p:spPr>
            <a:xfrm>
              <a:off x="6172200" y="5083993"/>
              <a:ext cx="1104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Gravity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41360-41AF-4609-B869-493023B7FE23}"/>
              </a:ext>
            </a:extLst>
          </p:cNvPr>
          <p:cNvSpPr/>
          <p:nvPr/>
        </p:nvSpPr>
        <p:spPr>
          <a:xfrm>
            <a:off x="667603" y="366107"/>
            <a:ext cx="8600752" cy="587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Consider a small cylindrical element oriented in </a:t>
            </a:r>
            <a:r>
              <a:rPr lang="en-US" sz="2400" b="1" dirty="0">
                <a:solidFill>
                  <a:schemeClr val="accent2"/>
                </a:solidFill>
              </a:rPr>
              <a:t>arbitrary</a:t>
            </a:r>
            <a:r>
              <a:rPr lang="en-US" sz="2400" dirty="0"/>
              <a:t> direction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00EBAD-86C1-4368-9C84-8BF6111F1B32}"/>
              </a:ext>
            </a:extLst>
          </p:cNvPr>
          <p:cNvSpPr/>
          <p:nvPr/>
        </p:nvSpPr>
        <p:spPr>
          <a:xfrm>
            <a:off x="254545" y="825064"/>
            <a:ext cx="4722062" cy="587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Force analysis only along </a:t>
            </a:r>
            <a:r>
              <a:rPr lang="en-US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400" b="1" dirty="0">
                <a:solidFill>
                  <a:schemeClr val="accent2"/>
                </a:solidFill>
              </a:rPr>
              <a:t>direction</a:t>
            </a:r>
            <a:endParaRPr lang="en-US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A8A0E8-4424-4522-82D4-5F96FDD90756}"/>
              </a:ext>
            </a:extLst>
          </p:cNvPr>
          <p:cNvSpPr/>
          <p:nvPr/>
        </p:nvSpPr>
        <p:spPr>
          <a:xfrm>
            <a:off x="286603" y="1528950"/>
            <a:ext cx="3935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Assume no viscous forces (inviscid)</a:t>
            </a:r>
            <a:endParaRPr lang="en-US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FD0D21-26E0-428B-9E3B-640C3207852E}"/>
              </a:ext>
            </a:extLst>
          </p:cNvPr>
          <p:cNvSpPr txBox="1"/>
          <p:nvPr/>
        </p:nvSpPr>
        <p:spPr>
          <a:xfrm>
            <a:off x="2081537" y="5802103"/>
            <a:ext cx="185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Cross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7C28A5-A62D-4850-AB6F-589AF5C7D13E}"/>
                  </a:ext>
                </a:extLst>
              </p:cNvPr>
              <p:cNvSpPr/>
              <p:nvPr/>
            </p:nvSpPr>
            <p:spPr>
              <a:xfrm>
                <a:off x="6089659" y="5636081"/>
                <a:ext cx="26412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𝑾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𝒈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𝒍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87C28A5-A62D-4850-AB6F-589AF5C7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59" y="5636081"/>
                <a:ext cx="26412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6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245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Euler’s Equation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1C574-BE4C-4930-A1CC-7179F7AFC5C6}"/>
              </a:ext>
            </a:extLst>
          </p:cNvPr>
          <p:cNvSpPr/>
          <p:nvPr/>
        </p:nvSpPr>
        <p:spPr>
          <a:xfrm>
            <a:off x="445048" y="330663"/>
            <a:ext cx="8034572" cy="587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Force analysis only along </a:t>
            </a:r>
            <a:r>
              <a:rPr lang="en-US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400" b="1" dirty="0">
                <a:solidFill>
                  <a:schemeClr val="accent2"/>
                </a:solidFill>
              </a:rPr>
              <a:t>direction: apply Newton’s 2</a:t>
            </a:r>
            <a:r>
              <a:rPr lang="en-US" sz="2400" b="1" baseline="30000" dirty="0">
                <a:solidFill>
                  <a:schemeClr val="accent2"/>
                </a:solidFill>
              </a:rPr>
              <a:t>nd</a:t>
            </a:r>
            <a:r>
              <a:rPr lang="en-US" sz="2400" b="1" dirty="0">
                <a:solidFill>
                  <a:schemeClr val="accent2"/>
                </a:solidFill>
              </a:rPr>
              <a:t> law</a:t>
            </a:r>
            <a:endParaRPr lang="en-US" sz="2400" b="1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5">
                <a:extLst>
                  <a:ext uri="{FF2B5EF4-FFF2-40B4-BE49-F238E27FC236}">
                    <a16:creationId xmlns:a16="http://schemas.microsoft.com/office/drawing/2014/main" id="{54833F9D-2861-47F2-BDCF-2B0F2D236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427399"/>
                <a:ext cx="6464451" cy="52560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𝑚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+∆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−∆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α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:endParaRPr lang="en-US" sz="1200" dirty="0"/>
              </a:p>
              <a:p>
                <a:pPr marL="0" indent="0" algn="ctr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bg-BG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bg-BG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Font typeface="Arial"/>
                  <a:buNone/>
                </a:pPr>
                <a:endParaRPr lang="en-US" sz="2000" dirty="0"/>
              </a:p>
              <a:p>
                <a:pPr marL="0" indent="0" algn="ctr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𝝏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den>
                      </m:f>
                      <m:d>
                        <m:dPr>
                          <m:ctrlPr>
                            <a:rPr lang="is-I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𝝆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𝒈𝒛</m:t>
                          </m:r>
                        </m:e>
                      </m:d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 Placeholder 5">
                <a:extLst>
                  <a:ext uri="{FF2B5EF4-FFF2-40B4-BE49-F238E27FC236}">
                    <a16:creationId xmlns:a16="http://schemas.microsoft.com/office/drawing/2014/main" id="{54833F9D-2861-47F2-BDCF-2B0F2D236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7399"/>
                <a:ext cx="6464451" cy="5256090"/>
              </a:xfrm>
              <a:prstGeom prst="rect">
                <a:avLst/>
              </a:prstGeom>
              <a:blipFill>
                <a:blip r:embed="rId3"/>
                <a:stretch>
                  <a:fillRect b="-20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309970F-EF74-4C36-9508-0F85333CB5CE}"/>
              </a:ext>
            </a:extLst>
          </p:cNvPr>
          <p:cNvGrpSpPr/>
          <p:nvPr/>
        </p:nvGrpSpPr>
        <p:grpSpPr>
          <a:xfrm>
            <a:off x="165848" y="1305989"/>
            <a:ext cx="6209352" cy="3106034"/>
            <a:chOff x="127000" y="1327828"/>
            <a:chExt cx="6142987" cy="28293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AFAF8A-BC52-4DEE-A840-DC963C73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1327828"/>
              <a:ext cx="6142987" cy="28293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90E70B6-6FBA-4159-87A3-BC65502BDF21}"/>
                    </a:ext>
                  </a:extLst>
                </p:cNvPr>
                <p:cNvSpPr/>
                <p:nvPr/>
              </p:nvSpPr>
              <p:spPr>
                <a:xfrm>
                  <a:off x="3198493" y="3548671"/>
                  <a:ext cx="17668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𝒍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𝑨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90E70B6-6FBA-4159-87A3-BC65502BD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493" y="3548671"/>
                  <a:ext cx="176682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C03800F-3478-4A29-8A1A-7146ED3770F6}"/>
              </a:ext>
            </a:extLst>
          </p:cNvPr>
          <p:cNvSpPr/>
          <p:nvPr/>
        </p:nvSpPr>
        <p:spPr>
          <a:xfrm>
            <a:off x="74002" y="5122251"/>
            <a:ext cx="7201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</a:t>
            </a:r>
            <a:r>
              <a:rPr lang="en-US" altLang="zh-CN" sz="2400" b="1" dirty="0"/>
              <a:t>alid only for </a:t>
            </a:r>
            <a:r>
              <a:rPr lang="en-US" altLang="zh-CN" sz="2400" b="1" dirty="0">
                <a:solidFill>
                  <a:schemeClr val="accent2"/>
                </a:solidFill>
              </a:rPr>
              <a:t>inviscid, incompressible (ρ constant) </a:t>
            </a:r>
            <a:r>
              <a:rPr lang="en-US" altLang="zh-CN" sz="2400" b="1" dirty="0"/>
              <a:t>flow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232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741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Bernoulli’s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08638-36F4-46EC-AC4C-21CD6E5B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78" y="446772"/>
            <a:ext cx="3733800" cy="1000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88D0E4-FE1A-4285-A8B4-51762AC46528}"/>
              </a:ext>
            </a:extLst>
          </p:cNvPr>
          <p:cNvSpPr/>
          <p:nvPr/>
        </p:nvSpPr>
        <p:spPr>
          <a:xfrm>
            <a:off x="55580" y="739195"/>
            <a:ext cx="2360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Start from Euler’s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68B2A-F0D3-4A46-B039-33DB30D7D4FC}"/>
              </a:ext>
            </a:extLst>
          </p:cNvPr>
          <p:cNvSpPr/>
          <p:nvPr/>
        </p:nvSpPr>
        <p:spPr>
          <a:xfrm>
            <a:off x="2965916" y="1293702"/>
            <a:ext cx="2651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arbitrary</a:t>
            </a:r>
            <a:r>
              <a:rPr lang="en-US" sz="2400" dirty="0">
                <a:solidFill>
                  <a:srgbClr val="FF0000"/>
                </a:solidFill>
              </a:rPr>
              <a:t> direction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2FEC1F-07B9-4572-A05B-4CE6373946AA}"/>
              </a:ext>
            </a:extLst>
          </p:cNvPr>
          <p:cNvSpPr/>
          <p:nvPr/>
        </p:nvSpPr>
        <p:spPr>
          <a:xfrm>
            <a:off x="67147" y="3329945"/>
            <a:ext cx="5104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Velocity flow field along one streamline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9EEA86-1AA3-437C-900B-37219265C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429" y="3329945"/>
            <a:ext cx="2352991" cy="4936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7F42E7-615B-4302-8378-2F6A3E06F350}"/>
              </a:ext>
            </a:extLst>
          </p:cNvPr>
          <p:cNvSpPr/>
          <p:nvPr/>
        </p:nvSpPr>
        <p:spPr>
          <a:xfrm>
            <a:off x="44184" y="4143573"/>
            <a:ext cx="236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Acceleration field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AABA43-135B-411A-BB89-3F0F7507EB02}"/>
              </a:ext>
            </a:extLst>
          </p:cNvPr>
          <p:cNvSpPr/>
          <p:nvPr/>
        </p:nvSpPr>
        <p:spPr>
          <a:xfrm>
            <a:off x="58658" y="1793765"/>
            <a:ext cx="7550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Choose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400" dirty="0"/>
              <a:t>to be the tangential direction of the streamline 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C93028-33D8-4007-BC56-12C1208A9DAD}"/>
                  </a:ext>
                </a:extLst>
              </p:cNvPr>
              <p:cNvSpPr/>
              <p:nvPr/>
            </p:nvSpPr>
            <p:spPr>
              <a:xfrm>
                <a:off x="331050" y="2333698"/>
                <a:ext cx="3033203" cy="79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𝑔𝑧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C93028-33D8-4007-BC56-12C1208A9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50" y="2333698"/>
                <a:ext cx="3033203" cy="79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97283D2-EE66-4597-8F70-1BA52D59B884}"/>
              </a:ext>
            </a:extLst>
          </p:cNvPr>
          <p:cNvGrpSpPr/>
          <p:nvPr/>
        </p:nvGrpSpPr>
        <p:grpSpPr>
          <a:xfrm>
            <a:off x="7583756" y="326102"/>
            <a:ext cx="4581435" cy="3974474"/>
            <a:chOff x="55580" y="1129110"/>
            <a:chExt cx="4581435" cy="397447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E57257-0606-4256-88BC-7F67C4124E5C}"/>
                </a:ext>
              </a:extLst>
            </p:cNvPr>
            <p:cNvGrpSpPr/>
            <p:nvPr/>
          </p:nvGrpSpPr>
          <p:grpSpPr>
            <a:xfrm>
              <a:off x="55580" y="1129110"/>
              <a:ext cx="4581435" cy="3974474"/>
              <a:chOff x="-37248" y="1775846"/>
              <a:chExt cx="4581435" cy="3974474"/>
            </a:xfrm>
          </p:grpSpPr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9E514A44-C3DA-45DC-9BED-205825D713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37248" y="1953378"/>
                <a:ext cx="4581435" cy="3796942"/>
              </a:xfrm>
              <a:prstGeom prst="rect">
                <a:avLst/>
              </a:prstGeom>
              <a:ln/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F6730E-00E3-465E-8E89-53C003414015}"/>
                  </a:ext>
                </a:extLst>
              </p:cNvPr>
              <p:cNvSpPr/>
              <p:nvPr/>
            </p:nvSpPr>
            <p:spPr>
              <a:xfrm>
                <a:off x="194793" y="1775846"/>
                <a:ext cx="12044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Velocity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94B676-8B8D-4178-B9B8-80C45ED4611D}"/>
                  </a:ext>
                </a:extLst>
              </p:cNvPr>
              <p:cNvSpPr/>
              <p:nvPr/>
            </p:nvSpPr>
            <p:spPr>
              <a:xfrm>
                <a:off x="47848" y="3588654"/>
                <a:ext cx="17780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Acceleration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8D1FF52-7576-46C6-A7EB-D1CC9EEF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752" y="1287496"/>
              <a:ext cx="2200405" cy="46166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D133B5-9980-43BF-8379-442D73CF9D47}"/>
                  </a:ext>
                </a:extLst>
              </p:cNvPr>
              <p:cNvSpPr/>
              <p:nvPr/>
            </p:nvSpPr>
            <p:spPr>
              <a:xfrm>
                <a:off x="2220630" y="3943291"/>
                <a:ext cx="5724297" cy="794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D133B5-9980-43BF-8379-442D73CF9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30" y="3943291"/>
                <a:ext cx="5724297" cy="794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FDCE4E-752E-47B5-9C1C-4A2061DD654C}"/>
              </a:ext>
            </a:extLst>
          </p:cNvPr>
          <p:cNvCxnSpPr>
            <a:cxnSpLocks/>
          </p:cNvCxnSpPr>
          <p:nvPr/>
        </p:nvCxnSpPr>
        <p:spPr>
          <a:xfrm flipV="1">
            <a:off x="6003684" y="3823624"/>
            <a:ext cx="747817" cy="9607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C9B89E-FB01-493F-9B43-6401A759DFD5}"/>
              </a:ext>
            </a:extLst>
          </p:cNvPr>
          <p:cNvSpPr txBox="1"/>
          <p:nvPr/>
        </p:nvSpPr>
        <p:spPr>
          <a:xfrm>
            <a:off x="5716376" y="4726209"/>
            <a:ext cx="209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Assume steady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8AC0AC-8AF1-4008-A905-CF39FB896751}"/>
                  </a:ext>
                </a:extLst>
              </p:cNvPr>
              <p:cNvSpPr/>
              <p:nvPr/>
            </p:nvSpPr>
            <p:spPr>
              <a:xfrm>
                <a:off x="255668" y="4932850"/>
                <a:ext cx="5580887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𝑑𝑠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𝑔𝑧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l-GR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𝑑𝑠</m:t>
                          </m:r>
                        </m:den>
                      </m:f>
                      <m:d>
                        <m:dPr>
                          <m:ctrlPr>
                            <a:rPr lang="is-I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bg-BG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88AC0AC-8AF1-4008-A905-CF39FB89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68" y="4932850"/>
                <a:ext cx="5580887" cy="9296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5E93FE4-78C4-431F-B025-9B8A89FD109C}"/>
                  </a:ext>
                </a:extLst>
              </p:cNvPr>
              <p:cNvSpPr/>
              <p:nvPr/>
            </p:nvSpPr>
            <p:spPr>
              <a:xfrm>
                <a:off x="223085" y="5873901"/>
                <a:ext cx="3573671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𝑑𝑠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𝑔𝑧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bg-BG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bg-BG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5E93FE4-78C4-431F-B025-9B8A89FD1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5" y="5873901"/>
                <a:ext cx="3573671" cy="9296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AE72E21-7B03-4E3D-B680-131B00353B1E}"/>
                  </a:ext>
                </a:extLst>
              </p:cNvPr>
              <p:cNvSpPr/>
              <p:nvPr/>
            </p:nvSpPr>
            <p:spPr>
              <a:xfrm>
                <a:off x="5093224" y="5950268"/>
                <a:ext cx="6666761" cy="776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𝒈𝒛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f>
                      <m:fPr>
                        <m:ctrlPr>
                          <a:rPr lang="bg-BG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800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const along a streamline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AE72E21-7B03-4E3D-B680-131B00353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24" y="5950268"/>
                <a:ext cx="6666761" cy="776944"/>
              </a:xfrm>
              <a:prstGeom prst="rect">
                <a:avLst/>
              </a:prstGeom>
              <a:blipFill>
                <a:blip r:embed="rId10"/>
                <a:stretch>
                  <a:fillRect b="-10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59C49B3-FB4F-44D7-B694-5811B0C9E458}"/>
              </a:ext>
            </a:extLst>
          </p:cNvPr>
          <p:cNvSpPr txBox="1"/>
          <p:nvPr/>
        </p:nvSpPr>
        <p:spPr>
          <a:xfrm>
            <a:off x="6347924" y="5590707"/>
            <a:ext cx="484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Inviscid, incompressible, steady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9A5AFB-FCBE-473D-92E7-F5860C706DA5}"/>
                  </a:ext>
                </a:extLst>
              </p:cNvPr>
              <p:cNvSpPr/>
              <p:nvPr/>
            </p:nvSpPr>
            <p:spPr>
              <a:xfrm>
                <a:off x="7782486" y="4559307"/>
                <a:ext cx="1989391" cy="79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9A5AFB-FCBE-473D-92E7-F5860C706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486" y="4559307"/>
                <a:ext cx="1989391" cy="794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5" grpId="0"/>
      <p:bldP spid="12" grpId="0"/>
      <p:bldP spid="13" grpId="0"/>
      <p:bldP spid="37" grpId="0"/>
      <p:bldP spid="43" grpId="0"/>
      <p:bldP spid="44" grpId="0"/>
      <p:bldP spid="45" grpId="0"/>
      <p:bldP spid="4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2741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Bernoulli’s Equation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8C67FE-BFB9-4ECD-BF8C-8149B60B6031}"/>
              </a:ext>
            </a:extLst>
          </p:cNvPr>
          <p:cNvGrpSpPr/>
          <p:nvPr/>
        </p:nvGrpSpPr>
        <p:grpSpPr>
          <a:xfrm>
            <a:off x="55580" y="598000"/>
            <a:ext cx="4601728" cy="2085295"/>
            <a:chOff x="236735" y="623400"/>
            <a:chExt cx="4601728" cy="20852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D13592-4615-4301-A113-F3BB3C347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35" y="623400"/>
              <a:ext cx="4601728" cy="2085295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92B816-B3BC-4642-B674-518AEBD8F73A}"/>
                </a:ext>
              </a:extLst>
            </p:cNvPr>
            <p:cNvSpPr/>
            <p:nvPr/>
          </p:nvSpPr>
          <p:spPr>
            <a:xfrm>
              <a:off x="1046480" y="1094740"/>
              <a:ext cx="121920" cy="106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685954-6BAD-44F7-B049-2EE8D2D0956E}"/>
                </a:ext>
              </a:extLst>
            </p:cNvPr>
            <p:cNvSpPr/>
            <p:nvPr/>
          </p:nvSpPr>
          <p:spPr>
            <a:xfrm>
              <a:off x="3606800" y="1399540"/>
              <a:ext cx="121920" cy="106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8D0A20-1FAD-424E-96D2-F5BCDB27ADB0}"/>
                </a:ext>
              </a:extLst>
            </p:cNvPr>
            <p:cNvSpPr/>
            <p:nvPr/>
          </p:nvSpPr>
          <p:spPr>
            <a:xfrm>
              <a:off x="4384040" y="1765300"/>
              <a:ext cx="121920" cy="106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380C0B-EC2B-4E43-9289-264F37D29782}"/>
                </a:ext>
              </a:extLst>
            </p:cNvPr>
            <p:cNvSpPr/>
            <p:nvPr/>
          </p:nvSpPr>
          <p:spPr>
            <a:xfrm>
              <a:off x="956597" y="1148080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7BDB4D-596C-4E29-B8AD-1BB82E235B47}"/>
                </a:ext>
              </a:extLst>
            </p:cNvPr>
            <p:cNvSpPr/>
            <p:nvPr/>
          </p:nvSpPr>
          <p:spPr>
            <a:xfrm>
              <a:off x="3516917" y="1035095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CFE7A7A-49D8-404D-AB3A-6F065B0FF7D7}"/>
                </a:ext>
              </a:extLst>
            </p:cNvPr>
            <p:cNvSpPr/>
            <p:nvPr/>
          </p:nvSpPr>
          <p:spPr>
            <a:xfrm>
              <a:off x="4294157" y="1388555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DE60B3-54A9-4338-B127-B14BBA736DFE}"/>
                  </a:ext>
                </a:extLst>
              </p:cNvPr>
              <p:cNvSpPr/>
              <p:nvPr/>
            </p:nvSpPr>
            <p:spPr>
              <a:xfrm>
                <a:off x="4812853" y="1210258"/>
                <a:ext cx="5591339" cy="862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+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𝒈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f>
                        <m:fPr>
                          <m:ctrlPr>
                            <a:rPr lang="bg-BG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bg-B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charset="0"/>
                        </a:rPr>
                        <m:t>+ </m:t>
                      </m:r>
                      <m:r>
                        <a:rPr lang="en-US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r>
                        <a:rPr lang="en-US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𝒈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𝝆</m:t>
                      </m:r>
                      <m:f>
                        <m:fPr>
                          <m:ctrlPr>
                            <a:rPr lang="bg-BG" sz="24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bg-BG" sz="2400" b="1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DE60B3-54A9-4338-B127-B14BBA736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53" y="1210258"/>
                <a:ext cx="5591339" cy="862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37448C4-4040-487A-9F30-E83518292496}"/>
              </a:ext>
            </a:extLst>
          </p:cNvPr>
          <p:cNvSpPr/>
          <p:nvPr/>
        </p:nvSpPr>
        <p:spPr>
          <a:xfrm>
            <a:off x="4880369" y="762136"/>
            <a:ext cx="2907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Along one streamline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1CE712-79E9-467B-90CE-243709EE0E0F}"/>
              </a:ext>
            </a:extLst>
          </p:cNvPr>
          <p:cNvSpPr txBox="1"/>
          <p:nvPr/>
        </p:nvSpPr>
        <p:spPr>
          <a:xfrm>
            <a:off x="7348495" y="0"/>
            <a:ext cx="484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Inviscid, incompressible, steady flow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CECB5-E959-46F8-AAAF-7226833A7D72}"/>
              </a:ext>
            </a:extLst>
          </p:cNvPr>
          <p:cNvSpPr/>
          <p:nvPr/>
        </p:nvSpPr>
        <p:spPr>
          <a:xfrm>
            <a:off x="55854" y="2997912"/>
            <a:ext cx="5664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about point 3, or across streamlines?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A07B77-337C-4C23-B58E-2FA1E1A5587B}"/>
              </a:ext>
            </a:extLst>
          </p:cNvPr>
          <p:cNvSpPr/>
          <p:nvPr/>
        </p:nvSpPr>
        <p:spPr>
          <a:xfrm>
            <a:off x="142031" y="3591332"/>
            <a:ext cx="1185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Bernoulli’s Equation can be applied across streamlines </a:t>
            </a:r>
            <a:r>
              <a:rPr lang="en-US" sz="2400" b="1" dirty="0">
                <a:solidFill>
                  <a:schemeClr val="accent2"/>
                </a:solidFill>
              </a:rPr>
              <a:t>only for irrotational flows (Smits, Ch6)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0FB15-9E68-4ACA-8D1B-6162A792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71" y="4777224"/>
            <a:ext cx="2739291" cy="54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2B866-3FA7-42C9-8C22-C65BBA15883D}"/>
              </a:ext>
            </a:extLst>
          </p:cNvPr>
          <p:cNvSpPr/>
          <p:nvPr/>
        </p:nvSpPr>
        <p:spPr>
          <a:xfrm>
            <a:off x="203015" y="4169464"/>
            <a:ext cx="1266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Vorticity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9CACAB-1438-46A5-92CA-C2824F0CF48A}"/>
              </a:ext>
            </a:extLst>
          </p:cNvPr>
          <p:cNvGrpSpPr/>
          <p:nvPr/>
        </p:nvGrpSpPr>
        <p:grpSpPr>
          <a:xfrm>
            <a:off x="4726147" y="3994326"/>
            <a:ext cx="6488699" cy="2844343"/>
            <a:chOff x="4726147" y="3994326"/>
            <a:chExt cx="6488699" cy="28443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F4EEDE-516C-4940-9BA9-45E7D02CAFAC}"/>
                </a:ext>
              </a:extLst>
            </p:cNvPr>
            <p:cNvGrpSpPr/>
            <p:nvPr/>
          </p:nvGrpSpPr>
          <p:grpSpPr>
            <a:xfrm>
              <a:off x="4726147" y="4354354"/>
              <a:ext cx="5489717" cy="2484315"/>
              <a:chOff x="4726147" y="4248460"/>
              <a:chExt cx="5489717" cy="24843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5D95956-6BF8-45A9-BF5C-95CFAF62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2853" y="4660214"/>
                <a:ext cx="5403011" cy="2072561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11CA74C-BF76-430A-A2E2-512EE2209A14}"/>
                  </a:ext>
                </a:extLst>
              </p:cNvPr>
              <p:cNvSpPr/>
              <p:nvPr/>
            </p:nvSpPr>
            <p:spPr>
              <a:xfrm>
                <a:off x="4726147" y="4278281"/>
                <a:ext cx="1633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irrotational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319C87A-2C94-40AB-94A5-B037B7AF4C21}"/>
                  </a:ext>
                </a:extLst>
              </p:cNvPr>
              <p:cNvSpPr/>
              <p:nvPr/>
            </p:nvSpPr>
            <p:spPr>
              <a:xfrm>
                <a:off x="7591445" y="4248460"/>
                <a:ext cx="14493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rotational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C2271-474D-43F9-B9E6-8CE587F3681C}"/>
                </a:ext>
              </a:extLst>
            </p:cNvPr>
            <p:cNvSpPr/>
            <p:nvPr/>
          </p:nvSpPr>
          <p:spPr>
            <a:xfrm>
              <a:off x="4726147" y="3994326"/>
              <a:ext cx="64886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How does tiny fluid element move with the flow?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0E24D27-6789-46B4-844B-8B4A62F6222F}"/>
                  </a:ext>
                </a:extLst>
              </p:cNvPr>
              <p:cNvSpPr/>
              <p:nvPr/>
            </p:nvSpPr>
            <p:spPr>
              <a:xfrm>
                <a:off x="5977078" y="2849999"/>
                <a:ext cx="5783186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ea typeface="Cambria Math" charset="0"/>
                  </a:rPr>
                  <a:t>???</a:t>
                </a:r>
                <a:r>
                  <a:rPr lang="en-US" sz="2400" b="1" dirty="0">
                    <a:ea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charset="0"/>
                      </a:rPr>
                      <m:t>+ 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f>
                      <m:fPr>
                        <m:ctrlPr>
                          <a:rPr lang="bg-BG" sz="24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bg-BG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charset="0"/>
                      </a:rPr>
                      <m:t>+ 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  <m:f>
                      <m:fPr>
                        <m:ctrlPr>
                          <a:rPr lang="bg-BG" sz="24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bg-BG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0E24D27-6789-46B4-844B-8B4A62F62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078" y="2849999"/>
                <a:ext cx="5783186" cy="693973"/>
              </a:xfrm>
              <a:prstGeom prst="rect">
                <a:avLst/>
              </a:prstGeom>
              <a:blipFill>
                <a:blip r:embed="rId7"/>
                <a:stretch>
                  <a:fillRect l="-1581" b="-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9" grpId="0"/>
      <p:bldP spid="15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4668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Pitot Tube and Bernoulli’s Equation</a:t>
            </a:r>
          </a:p>
        </p:txBody>
      </p:sp>
      <p:pic>
        <p:nvPicPr>
          <p:cNvPr id="78" name="Picture 4" descr="https://github.com/mkfu/MAE224/raw/master/images/Pitot2.png">
            <a:extLst>
              <a:ext uri="{FF2B5EF4-FFF2-40B4-BE49-F238E27FC236}">
                <a16:creationId xmlns:a16="http://schemas.microsoft.com/office/drawing/2014/main" id="{93111141-ACCA-4EFB-A83B-25B193CE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9" y="573286"/>
            <a:ext cx="4231090" cy="38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8">
                <a:extLst>
                  <a:ext uri="{FF2B5EF4-FFF2-40B4-BE49-F238E27FC236}">
                    <a16:creationId xmlns:a16="http://schemas.microsoft.com/office/drawing/2014/main" id="{8437B8B2-5221-4102-8D71-7C8105475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670" y="979205"/>
                <a:ext cx="6300471" cy="187543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 smtClean="0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Content Placeholder 8">
                <a:extLst>
                  <a:ext uri="{FF2B5EF4-FFF2-40B4-BE49-F238E27FC236}">
                    <a16:creationId xmlns:a16="http://schemas.microsoft.com/office/drawing/2014/main" id="{8437B8B2-5221-4102-8D71-7C8105475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70" y="979205"/>
                <a:ext cx="6300471" cy="1875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DA16E702-8B26-4C29-A869-51E6B004DBE9}"/>
              </a:ext>
            </a:extLst>
          </p:cNvPr>
          <p:cNvSpPr txBox="1"/>
          <p:nvPr/>
        </p:nvSpPr>
        <p:spPr>
          <a:xfrm>
            <a:off x="5283009" y="2032349"/>
            <a:ext cx="5387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Velocity @ stagnation point </a:t>
            </a:r>
            <a:r>
              <a:rPr lang="en-US" sz="2800" b="1" dirty="0">
                <a:solidFill>
                  <a:schemeClr val="accent2"/>
                </a:solidFill>
              </a:rPr>
              <a:t>V</a:t>
            </a:r>
            <a:r>
              <a:rPr lang="en-US" sz="2800" b="1" baseline="-25000" dirty="0">
                <a:solidFill>
                  <a:schemeClr val="accent2"/>
                </a:solidFill>
              </a:rPr>
              <a:t>2</a:t>
            </a:r>
            <a:r>
              <a:rPr lang="en-US" sz="2800" b="1" dirty="0">
                <a:solidFill>
                  <a:schemeClr val="accent2"/>
                </a:solidFill>
              </a:rPr>
              <a:t>= 0</a:t>
            </a:r>
            <a:endParaRPr lang="en-US" sz="2800" dirty="0"/>
          </a:p>
          <a:p>
            <a:r>
              <a:rPr lang="en-US" sz="3200" dirty="0"/>
              <a:t>z</a:t>
            </a:r>
            <a:r>
              <a:rPr lang="en-US" sz="3200" baseline="-25000" dirty="0"/>
              <a:t>1</a:t>
            </a:r>
            <a:r>
              <a:rPr lang="en-US" sz="3200" dirty="0"/>
              <a:t> = z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15329-25AE-4DF4-9A77-3BF28755A98B}"/>
              </a:ext>
            </a:extLst>
          </p:cNvPr>
          <p:cNvGrpSpPr/>
          <p:nvPr/>
        </p:nvGrpSpPr>
        <p:grpSpPr>
          <a:xfrm>
            <a:off x="5778867" y="3266575"/>
            <a:ext cx="6103540" cy="2140099"/>
            <a:chOff x="5991941" y="3573370"/>
            <a:chExt cx="6103540" cy="2140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B37E064-E732-4E4F-81BA-387116EC1D84}"/>
                    </a:ext>
                  </a:extLst>
                </p:cNvPr>
                <p:cNvSpPr/>
                <p:nvPr/>
              </p:nvSpPr>
              <p:spPr>
                <a:xfrm>
                  <a:off x="7102775" y="3979750"/>
                  <a:ext cx="3800140" cy="11294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6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B37E064-E732-4E4F-81BA-387116EC1D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775" y="3979750"/>
                  <a:ext cx="3800140" cy="1129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E5B5860-53EE-43E9-9B01-48DF004554DA}"/>
                </a:ext>
              </a:extLst>
            </p:cNvPr>
            <p:cNvSpPr txBox="1"/>
            <p:nvPr/>
          </p:nvSpPr>
          <p:spPr>
            <a:xfrm>
              <a:off x="9448800" y="4882472"/>
              <a:ext cx="26466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Total Pressure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(Stagnation Pres.)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0550897-5A37-4BFC-A4BC-040F1C1F633F}"/>
                </a:ext>
              </a:extLst>
            </p:cNvPr>
            <p:cNvSpPr txBox="1"/>
            <p:nvPr/>
          </p:nvSpPr>
          <p:spPr>
            <a:xfrm>
              <a:off x="5991941" y="4945009"/>
              <a:ext cx="2321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Static Pressure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D5A02B-15DB-4EC9-BAF3-398656EF0E5E}"/>
                </a:ext>
              </a:extLst>
            </p:cNvPr>
            <p:cNvSpPr txBox="1"/>
            <p:nvPr/>
          </p:nvSpPr>
          <p:spPr>
            <a:xfrm>
              <a:off x="7705585" y="3573370"/>
              <a:ext cx="2452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Dynamic Pressure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1C40F47-F72E-41BB-A0DC-C91F6DD04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27" y="4738229"/>
            <a:ext cx="3473629" cy="17590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0CF935-6011-4E35-904D-CF196AE80BEA}"/>
              </a:ext>
            </a:extLst>
          </p:cNvPr>
          <p:cNvCxnSpPr>
            <a:cxnSpLocks/>
          </p:cNvCxnSpPr>
          <p:nvPr/>
        </p:nvCxnSpPr>
        <p:spPr>
          <a:xfrm>
            <a:off x="3131389" y="3818021"/>
            <a:ext cx="698739" cy="883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B76ECC7-323D-4202-B73D-901E749403B0}"/>
              </a:ext>
            </a:extLst>
          </p:cNvPr>
          <p:cNvSpPr/>
          <p:nvPr/>
        </p:nvSpPr>
        <p:spPr>
          <a:xfrm>
            <a:off x="3830128" y="4461579"/>
            <a:ext cx="19487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Stagnation point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 = 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D489138-2C8E-43E8-9F66-E7274B45759C}"/>
              </a:ext>
            </a:extLst>
          </p:cNvPr>
          <p:cNvSpPr/>
          <p:nvPr/>
        </p:nvSpPr>
        <p:spPr>
          <a:xfrm>
            <a:off x="674698" y="6279721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The one in our lab kits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2B6199-FA41-41C8-9842-3D3334B21D45}"/>
              </a:ext>
            </a:extLst>
          </p:cNvPr>
          <p:cNvSpPr/>
          <p:nvPr/>
        </p:nvSpPr>
        <p:spPr>
          <a:xfrm>
            <a:off x="4804497" y="5573031"/>
            <a:ext cx="44410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How to measure the pressure?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Manometer!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7269"/>
            <a:ext cx="2743200" cy="365125"/>
          </a:xfrm>
        </p:spPr>
        <p:txBody>
          <a:bodyPr/>
          <a:lstStyle/>
          <a:p>
            <a:fld id="{2025EA46-B66A-3142-AC70-57DBC8BA7695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B797-6D34-4891-9743-B0A02A9F4BE5}"/>
              </a:ext>
            </a:extLst>
          </p:cNvPr>
          <p:cNvSpPr/>
          <p:nvPr/>
        </p:nvSpPr>
        <p:spPr>
          <a:xfrm>
            <a:off x="55580" y="0"/>
            <a:ext cx="5769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U-tube Manometer: pressure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8">
                <a:extLst>
                  <a:ext uri="{FF2B5EF4-FFF2-40B4-BE49-F238E27FC236}">
                    <a16:creationId xmlns:a16="http://schemas.microsoft.com/office/drawing/2014/main" id="{F763599C-F901-45D6-BC6B-4CC9BECAC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0005" y="2506586"/>
                <a:ext cx="5089463" cy="46166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8">
                <a:extLst>
                  <a:ext uri="{FF2B5EF4-FFF2-40B4-BE49-F238E27FC236}">
                    <a16:creationId xmlns:a16="http://schemas.microsoft.com/office/drawing/2014/main" id="{F763599C-F901-45D6-BC6B-4CC9BECA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05" y="2506586"/>
                <a:ext cx="5089463" cy="46166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69DF4C6-521F-41C7-9C07-FC6632D7EF54}"/>
              </a:ext>
            </a:extLst>
          </p:cNvPr>
          <p:cNvSpPr/>
          <p:nvPr/>
        </p:nvSpPr>
        <p:spPr>
          <a:xfrm>
            <a:off x="4479329" y="2011494"/>
            <a:ext cx="298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Hydrostatic equations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C3D751-DBBD-45B5-92C6-E3F44537398E}"/>
                  </a:ext>
                </a:extLst>
              </p:cNvPr>
              <p:cNvSpPr/>
              <p:nvPr/>
            </p:nvSpPr>
            <p:spPr>
              <a:xfrm>
                <a:off x="5910386" y="3332514"/>
                <a:ext cx="3023328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𝑙𝑖𝑞𝑢𝑖𝑑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C3D751-DBBD-45B5-92C6-E3F445373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386" y="3332514"/>
                <a:ext cx="3023328" cy="490199"/>
              </a:xfrm>
              <a:prstGeom prst="rect">
                <a:avLst/>
              </a:prstGeom>
              <a:blipFill>
                <a:blip r:embed="rId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8FB1865C-C640-4A23-91F2-B9ABB9EF3DCC}"/>
              </a:ext>
            </a:extLst>
          </p:cNvPr>
          <p:cNvGrpSpPr/>
          <p:nvPr/>
        </p:nvGrpSpPr>
        <p:grpSpPr>
          <a:xfrm>
            <a:off x="4333408" y="391140"/>
            <a:ext cx="7031733" cy="1636609"/>
            <a:chOff x="4333408" y="391140"/>
            <a:chExt cx="7031733" cy="16366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654C29-B678-49A1-A7D3-8D7E632F1513}"/>
                </a:ext>
              </a:extLst>
            </p:cNvPr>
            <p:cNvSpPr/>
            <p:nvPr/>
          </p:nvSpPr>
          <p:spPr>
            <a:xfrm>
              <a:off x="4333408" y="391140"/>
              <a:ext cx="6462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/>
                <a:t>Bernoulli’s  equation (along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the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same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streamline)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2303BF5-A8EE-4AB3-B149-75CD5A28343B}"/>
                    </a:ext>
                  </a:extLst>
                </p:cNvPr>
                <p:cNvSpPr/>
                <p:nvPr/>
              </p:nvSpPr>
              <p:spPr>
                <a:xfrm>
                  <a:off x="4333408" y="734988"/>
                  <a:ext cx="7031733" cy="7838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2303BF5-A8EE-4AB3-B149-75CD5A2834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408" y="734988"/>
                  <a:ext cx="7031733" cy="7838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C8E4E78-4A18-4D35-BC97-E1E8AEB160B5}"/>
                    </a:ext>
                  </a:extLst>
                </p:cNvPr>
                <p:cNvSpPr/>
                <p:nvPr/>
              </p:nvSpPr>
              <p:spPr>
                <a:xfrm>
                  <a:off x="5802573" y="1243945"/>
                  <a:ext cx="2764988" cy="7838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C8E4E78-4A18-4D35-BC97-E1E8AEB160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573" y="1243945"/>
                  <a:ext cx="2764988" cy="7838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CE8F4BF-D52A-473F-B99B-8759FDBBB3D6}"/>
                  </a:ext>
                </a:extLst>
              </p:cNvPr>
              <p:cNvSpPr/>
              <p:nvPr/>
            </p:nvSpPr>
            <p:spPr>
              <a:xfrm>
                <a:off x="5910386" y="2923454"/>
                <a:ext cx="43657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CE8F4BF-D52A-473F-B99B-8759FDBBB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386" y="2923454"/>
                <a:ext cx="4365747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B5388A-8236-48FB-B9AB-945AE0486C71}"/>
                  </a:ext>
                </a:extLst>
              </p:cNvPr>
              <p:cNvSpPr/>
              <p:nvPr/>
            </p:nvSpPr>
            <p:spPr>
              <a:xfrm>
                <a:off x="4333408" y="4690884"/>
                <a:ext cx="7653121" cy="928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𝑙𝑖𝑞𝑢𝑖𝑑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𝑙𝑖𝑞𝑢𝑖𝑑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𝑎𝑖𝑟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𝑙𝑖𝑞𝑢𝑖𝑑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B5388A-8236-48FB-B9AB-945AE0486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08" y="4690884"/>
                <a:ext cx="7653121" cy="928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C951CCA-64BB-4940-8160-AF2F5C695AF2}"/>
              </a:ext>
            </a:extLst>
          </p:cNvPr>
          <p:cNvSpPr/>
          <p:nvPr/>
        </p:nvSpPr>
        <p:spPr>
          <a:xfrm>
            <a:off x="4403192" y="4324338"/>
            <a:ext cx="2660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Combined together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FF84F0-80C1-4AEC-8393-40950BF3CBAC}"/>
                  </a:ext>
                </a:extLst>
              </p:cNvPr>
              <p:cNvSpPr/>
              <p:nvPr/>
            </p:nvSpPr>
            <p:spPr>
              <a:xfrm>
                <a:off x="4949596" y="3764849"/>
                <a:ext cx="4418261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𝑙𝑖𝑞𝑢𝑖𝑑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FF84F0-80C1-4AEC-8393-40950BF3C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596" y="3764849"/>
                <a:ext cx="4418261" cy="49019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CBE8691-6F4E-4A04-9263-5872055DC30D}"/>
              </a:ext>
            </a:extLst>
          </p:cNvPr>
          <p:cNvSpPr/>
          <p:nvPr/>
        </p:nvSpPr>
        <p:spPr>
          <a:xfrm>
            <a:off x="-32492" y="6453709"/>
            <a:ext cx="4982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A. Smits, A Physical Introduction to Fluid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A45982-96A2-468C-9A9E-65F7FF08105D}"/>
                  </a:ext>
                </a:extLst>
              </p:cNvPr>
              <p:cNvSpPr/>
              <p:nvPr/>
            </p:nvSpPr>
            <p:spPr>
              <a:xfrm>
                <a:off x="5005497" y="5598900"/>
                <a:ext cx="2839239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𝑙𝑖𝑞𝑢𝑖𝑑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A45982-96A2-468C-9A9E-65F7FF081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97" y="5598900"/>
                <a:ext cx="2839239" cy="11835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FC9DDEB5-9F69-4CDC-BCB9-1B21595ABD3C}"/>
              </a:ext>
            </a:extLst>
          </p:cNvPr>
          <p:cNvGrpSpPr/>
          <p:nvPr/>
        </p:nvGrpSpPr>
        <p:grpSpPr>
          <a:xfrm>
            <a:off x="9758602" y="4255048"/>
            <a:ext cx="2123595" cy="1810094"/>
            <a:chOff x="9675772" y="4153275"/>
            <a:chExt cx="2123595" cy="181009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F630C7C-6FD9-4167-B9AF-B88001796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0" y="4716386"/>
              <a:ext cx="743366" cy="124698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5D1D6A5-22D5-4201-ADCC-EF05A9F75D72}"/>
                    </a:ext>
                  </a:extLst>
                </p:cNvPr>
                <p:cNvSpPr/>
                <p:nvPr/>
              </p:nvSpPr>
              <p:spPr>
                <a:xfrm>
                  <a:off x="9675772" y="4153275"/>
                  <a:ext cx="2123595" cy="4948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𝒍𝒊𝒒𝒖𝒊𝒅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≫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𝒂𝒊𝒓</m:t>
                            </m:r>
                          </m:sub>
                        </m:sSub>
                      </m:oMath>
                    </m:oMathPara>
                  </a14:m>
                  <a:endParaRPr lang="en-US" sz="2400" b="1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5D1D6A5-22D5-4201-ADCC-EF05A9F7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772" y="4153275"/>
                  <a:ext cx="2123595" cy="494879"/>
                </a:xfrm>
                <a:prstGeom prst="rect">
                  <a:avLst/>
                </a:prstGeom>
                <a:blipFill>
                  <a:blip r:embed="rId11"/>
                  <a:stretch>
                    <a:fillRect b="-135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12748D6-8D60-435D-9862-DAECB3CFAF3D}"/>
              </a:ext>
            </a:extLst>
          </p:cNvPr>
          <p:cNvGrpSpPr/>
          <p:nvPr/>
        </p:nvGrpSpPr>
        <p:grpSpPr>
          <a:xfrm>
            <a:off x="134937" y="596913"/>
            <a:ext cx="4268257" cy="5218698"/>
            <a:chOff x="134937" y="596913"/>
            <a:chExt cx="4268257" cy="52186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CA2D2B-45F7-4616-9A6B-15BADB21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4937" y="596913"/>
              <a:ext cx="4268257" cy="48233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B10EB50-E2D3-405D-A934-61733196BBCC}"/>
                    </a:ext>
                  </a:extLst>
                </p:cNvPr>
                <p:cNvSpPr/>
                <p:nvPr/>
              </p:nvSpPr>
              <p:spPr>
                <a:xfrm>
                  <a:off x="2037687" y="1161534"/>
                  <a:ext cx="54155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B10EB50-E2D3-405D-A934-61733196BB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687" y="1161534"/>
                  <a:ext cx="54155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32AC0A-91EC-4C7F-AC7B-2AD369167CCB}"/>
                </a:ext>
              </a:extLst>
            </p:cNvPr>
            <p:cNvSpPr/>
            <p:nvPr/>
          </p:nvSpPr>
          <p:spPr>
            <a:xfrm>
              <a:off x="2305274" y="596913"/>
              <a:ext cx="20281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Stagnation point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8C051F-8330-417D-BFE1-DA9E8366C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9901" y="953599"/>
              <a:ext cx="378651" cy="4351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CF3C29-9388-40B6-8860-2835C196CCA7}"/>
                </a:ext>
              </a:extLst>
            </p:cNvPr>
            <p:cNvSpPr/>
            <p:nvPr/>
          </p:nvSpPr>
          <p:spPr>
            <a:xfrm>
              <a:off x="659222" y="5353946"/>
              <a:ext cx="31499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Detailed Example (P85)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571F91C-23CF-46CD-8501-D11856C7D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6528" y="2099451"/>
              <a:ext cx="523875" cy="285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1F9618D-75D3-46AC-980A-2A52E8D5D335}"/>
                    </a:ext>
                  </a:extLst>
                </p:cNvPr>
                <p:cNvSpPr/>
                <p:nvPr/>
              </p:nvSpPr>
              <p:spPr>
                <a:xfrm>
                  <a:off x="1039864" y="1991771"/>
                  <a:ext cx="143360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1F9618D-75D3-46AC-980A-2A52E8D5D3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64" y="1991771"/>
                  <a:ext cx="143360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29A100-44CE-4442-99B3-CBC650F13969}"/>
                </a:ext>
              </a:extLst>
            </p:cNvPr>
            <p:cNvSpPr/>
            <p:nvPr/>
          </p:nvSpPr>
          <p:spPr>
            <a:xfrm>
              <a:off x="2079901" y="4837178"/>
              <a:ext cx="11559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L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iquid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7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  <p:bldP spid="12" grpId="0"/>
      <p:bldP spid="36" grpId="0"/>
      <p:bldP spid="37" grpId="0"/>
      <p:bldP spid="38" grpId="0"/>
      <p:bldP spid="39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6623</TotalTime>
  <Words>1375</Words>
  <Application>Microsoft Office PowerPoint</Application>
  <PresentationFormat>Widescreen</PresentationFormat>
  <Paragraphs>261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Uncertainty</dc:title>
  <dc:creator>Microsoft Office User</dc:creator>
  <cp:lastModifiedBy>Xu Wenbin</cp:lastModifiedBy>
  <cp:revision>936</cp:revision>
  <cp:lastPrinted>2018-02-13T22:47:18Z</cp:lastPrinted>
  <dcterms:created xsi:type="dcterms:W3CDTF">2018-02-09T21:23:16Z</dcterms:created>
  <dcterms:modified xsi:type="dcterms:W3CDTF">2021-02-22T02:45:47Z</dcterms:modified>
</cp:coreProperties>
</file>